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72" r:id="rId3"/>
    <p:sldId id="271" r:id="rId4"/>
    <p:sldId id="269" r:id="rId5"/>
    <p:sldId id="283" r:id="rId6"/>
    <p:sldId id="257" r:id="rId7"/>
    <p:sldId id="292" r:id="rId8"/>
    <p:sldId id="263" r:id="rId9"/>
    <p:sldId id="294" r:id="rId10"/>
    <p:sldId id="284" r:id="rId11"/>
    <p:sldId id="279" r:id="rId12"/>
    <p:sldId id="281" r:id="rId13"/>
    <p:sldId id="282" r:id="rId14"/>
    <p:sldId id="275" r:id="rId15"/>
    <p:sldId id="297" r:id="rId16"/>
    <p:sldId id="296" r:id="rId17"/>
    <p:sldId id="259" r:id="rId18"/>
    <p:sldId id="268" r:id="rId19"/>
    <p:sldId id="261" r:id="rId20"/>
    <p:sldId id="262" r:id="rId21"/>
    <p:sldId id="267" r:id="rId22"/>
    <p:sldId id="265" r:id="rId23"/>
    <p:sldId id="266" r:id="rId24"/>
    <p:sldId id="286" r:id="rId25"/>
    <p:sldId id="291" r:id="rId26"/>
    <p:sldId id="295" r:id="rId27"/>
    <p:sldId id="287" r:id="rId28"/>
    <p:sldId id="273" r:id="rId29"/>
    <p:sldId id="277" r:id="rId30"/>
    <p:sldId id="28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54" autoAdjust="0"/>
    <p:restoredTop sz="73878" autoAdjust="0"/>
  </p:normalViewPr>
  <p:slideViewPr>
    <p:cSldViewPr snapToGrid="0">
      <p:cViewPr varScale="1">
        <p:scale>
          <a:sx n="86" d="100"/>
          <a:sy n="86" d="100"/>
        </p:scale>
        <p:origin x="82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ED14E-8B63-4681-BC51-4B33B7F50764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C51C1-9819-4643-A9BE-FEBECE5AA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98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75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(review difference between </a:t>
            </a:r>
            <a:r>
              <a:rPr lang="en-US" dirty="0" err="1" smtClean="0"/>
              <a:t>nrm</a:t>
            </a:r>
            <a:r>
              <a:rPr lang="en-US" dirty="0" smtClean="0"/>
              <a:t> and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005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KAZ</a:t>
            </a:r>
            <a:r>
              <a:rPr lang="en-US" baseline="0" dirty="0" smtClean="0"/>
              <a:t> the average IFD distance is 50% of bivalent</a:t>
            </a:r>
          </a:p>
          <a:p>
            <a:r>
              <a:rPr lang="en-US" baseline="0" dirty="0" smtClean="0"/>
              <a:t>PWD the average IFD is ~60%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How much of an effect does subsampling have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What are the </a:t>
            </a:r>
            <a:r>
              <a:rPr lang="en-US" dirty="0" err="1" smtClean="0"/>
              <a:t>pvalues</a:t>
            </a:r>
            <a:r>
              <a:rPr lang="en-US" dirty="0" smtClean="0"/>
              <a:t> for these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7888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ranges of normalized</a:t>
            </a:r>
            <a:r>
              <a:rPr lang="en-US" baseline="0" dirty="0" smtClean="0"/>
              <a:t> IFDs is smaller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Weak slope for IFD.PER and SC length in PWD indicates weaker SC ~ IFD.PER relationship. No matter what the length of </a:t>
            </a:r>
            <a:r>
              <a:rPr lang="en-US" baseline="0" dirty="0" err="1" smtClean="0"/>
              <a:t>Biv</a:t>
            </a:r>
            <a:r>
              <a:rPr lang="en-US" baseline="0" dirty="0" smtClean="0"/>
              <a:t> in PWD, IFD will be </a:t>
            </a:r>
            <a:r>
              <a:rPr lang="en-US" baseline="0" dirty="0" err="1" smtClean="0"/>
              <a:t>arounf</a:t>
            </a:r>
            <a:r>
              <a:rPr lang="en-US" baseline="0" dirty="0" smtClean="0"/>
              <a:t> the mean</a:t>
            </a:r>
            <a:endParaRPr lang="en-US" dirty="0" smtClean="0"/>
          </a:p>
          <a:p>
            <a:r>
              <a:rPr lang="en-US" dirty="0" smtClean="0"/>
              <a:t>Stronger slope</a:t>
            </a:r>
            <a:r>
              <a:rPr lang="en-US" baseline="0" dirty="0" smtClean="0"/>
              <a:t> for KAZ indicates that shorter </a:t>
            </a:r>
            <a:r>
              <a:rPr lang="en-US" baseline="0" dirty="0" err="1" smtClean="0"/>
              <a:t>bivs</a:t>
            </a:r>
            <a:r>
              <a:rPr lang="en-US" baseline="0" dirty="0" smtClean="0"/>
              <a:t> have shorter </a:t>
            </a:r>
            <a:r>
              <a:rPr lang="en-US" baseline="0" dirty="0" err="1" smtClean="0"/>
              <a:t>nrm</a:t>
            </a:r>
            <a:r>
              <a:rPr lang="en-US" baseline="0" dirty="0" smtClean="0"/>
              <a:t> IFDs, and longer bivalents have longer </a:t>
            </a:r>
            <a:r>
              <a:rPr lang="en-US" baseline="0" dirty="0" err="1" smtClean="0"/>
              <a:t>nrmIFDs</a:t>
            </a:r>
            <a:r>
              <a:rPr lang="en-US" baseline="0" dirty="0" smtClean="0"/>
              <a:t>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range for the PER/</a:t>
            </a:r>
            <a:r>
              <a:rPr lang="en-US" dirty="0" err="1" smtClean="0"/>
              <a:t>nrm</a:t>
            </a:r>
            <a:r>
              <a:rPr lang="en-US" baseline="0" dirty="0" smtClean="0"/>
              <a:t> is larger in KAZ, </a:t>
            </a:r>
          </a:p>
          <a:p>
            <a:r>
              <a:rPr lang="en-US" baseline="0" dirty="0" smtClean="0"/>
              <a:t>Larger variance for KAZ for IFDs (Stronger interference in KAZ)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nrmIFD</a:t>
            </a:r>
            <a:r>
              <a:rPr lang="en-US" baseline="0" dirty="0" smtClean="0"/>
              <a:t> is more consistent in PWD, and more dynamic (across bivalents) in KAZ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&lt;try dividing</a:t>
            </a:r>
            <a:r>
              <a:rPr lang="en-US" baseline="0" dirty="0" smtClean="0"/>
              <a:t> up by </a:t>
            </a:r>
            <a:r>
              <a:rPr lang="en-US" baseline="0" dirty="0" err="1" smtClean="0"/>
              <a:t>chrm</a:t>
            </a:r>
            <a:r>
              <a:rPr lang="en-US" baseline="0" dirty="0" smtClean="0"/>
              <a:t> size bins&gt;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979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73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3471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– state </a:t>
            </a:r>
            <a:r>
              <a:rPr lang="en-US" dirty="0" err="1" smtClean="0"/>
              <a:t>emphazie</a:t>
            </a:r>
            <a:r>
              <a:rPr lang="en-US" baseline="0" dirty="0" smtClean="0"/>
              <a:t> that looking at disparate </a:t>
            </a:r>
            <a:r>
              <a:rPr lang="en-US" baseline="0" dirty="0" err="1" smtClean="0"/>
              <a:t>Musc</a:t>
            </a:r>
            <a:r>
              <a:rPr lang="en-US" baseline="0" dirty="0" smtClean="0"/>
              <a:t> strains will be exciting / useful</a:t>
            </a:r>
          </a:p>
          <a:p>
            <a:r>
              <a:rPr lang="en-US" baseline="0" dirty="0" smtClean="0"/>
              <a:t>(connection to evolution of Rec / </a:t>
            </a:r>
            <a:r>
              <a:rPr lang="en-US" baseline="0" dirty="0" err="1" smtClean="0"/>
              <a:t>HetZ</a:t>
            </a:r>
            <a:r>
              <a:rPr lang="en-US" baseline="0" dirty="0" smtClean="0"/>
              <a:t>)  (broaden samples of </a:t>
            </a:r>
            <a:r>
              <a:rPr lang="en-US" baseline="0" dirty="0" err="1" smtClean="0"/>
              <a:t>Musc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Most studied </a:t>
            </a:r>
            <a:r>
              <a:rPr lang="en-US" baseline="0" dirty="0" err="1" smtClean="0"/>
              <a:t>musc</a:t>
            </a:r>
            <a:r>
              <a:rPr lang="en-US" baseline="0" dirty="0" smtClean="0"/>
              <a:t> strains are from very close to hybrid zone</a:t>
            </a:r>
          </a:p>
          <a:p>
            <a:r>
              <a:rPr lang="en-US" baseline="0" dirty="0" smtClean="0"/>
              <a:t>(my initial results indicate CZECHII does not have as high a RR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got – eastern Eurasian musculus, (KAZ is actively breeding now)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Also there is a strain from Denmark – </a:t>
            </a:r>
            <a:r>
              <a:rPr lang="en-US" baseline="0" dirty="0" err="1" smtClean="0"/>
              <a:t>musc</a:t>
            </a:r>
            <a:r>
              <a:rPr lang="en-US" baseline="0" dirty="0" smtClean="0"/>
              <a:t> nuclear background and Domesticus mitochondria (apparently happened naturally)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SKIVE is a natural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conplastic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strain combining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domesticus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mitochondrial genome and a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musculus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nuclear genome. Wild-derived mice are genetically distinct from common laboratory mice for a number of complex phenotypic characteristics and are valuable tools for genetic mapping, evolution and systematics research.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4357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841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Subsampled</a:t>
            </a:r>
            <a:r>
              <a:rPr lang="en-US" baseline="0" dirty="0" smtClean="0"/>
              <a:t> the KAZ data to a similar sample size</a:t>
            </a:r>
          </a:p>
          <a:p>
            <a:endParaRPr lang="en-US" baseline="0" dirty="0" smtClean="0"/>
          </a:p>
          <a:p>
            <a:r>
              <a:rPr lang="en-US" baseline="0" dirty="0" smtClean="0"/>
              <a:t>(PWD has longer SC)</a:t>
            </a:r>
          </a:p>
          <a:p>
            <a:r>
              <a:rPr lang="en-US" baseline="0" dirty="0" smtClean="0"/>
              <a:t>(PWD have more 2COs)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6286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7feb18_11jan18_KAZ_m4_sp1_26_rev_10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764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26jan18_11jan18_KAZ_m3_sp1_15_rev_5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774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030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Try to make sure I have </a:t>
            </a:r>
            <a:r>
              <a:rPr lang="en-US" dirty="0" err="1" smtClean="0"/>
              <a:t>BivData</a:t>
            </a:r>
            <a:r>
              <a:rPr lang="en-US" baseline="0" dirty="0" smtClean="0"/>
              <a:t> from these mice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5060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618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result needs to be confirmed with more PWD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487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 of how cells don’t look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10 COs on 4 </a:t>
            </a:r>
            <a:r>
              <a:rPr lang="en-US" dirty="0" err="1" smtClean="0"/>
              <a:t>chrms</a:t>
            </a:r>
            <a:r>
              <a:rPr lang="en-US" dirty="0" smtClean="0"/>
              <a:t>, localized on 2 </a:t>
            </a:r>
            <a:r>
              <a:rPr lang="en-US" dirty="0" err="1" smtClean="0"/>
              <a:t>chrms</a:t>
            </a:r>
            <a:r>
              <a:rPr lang="en-US" dirty="0" smtClean="0"/>
              <a:t>, </a:t>
            </a:r>
          </a:p>
          <a:p>
            <a:pPr marL="0" indent="0">
              <a:buNone/>
            </a:pPr>
            <a:r>
              <a:rPr lang="en-US" dirty="0" smtClean="0"/>
              <a:t>localized on 1 </a:t>
            </a:r>
            <a:r>
              <a:rPr lang="en-US" dirty="0" err="1" smtClean="0"/>
              <a:t>chrm</a:t>
            </a:r>
            <a:r>
              <a:rPr lang="en-US" dirty="0" smtClean="0"/>
              <a:t>, no spacing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Second point – even spacing across all </a:t>
            </a:r>
            <a:r>
              <a:rPr lang="en-US" dirty="0" err="1" smtClean="0"/>
              <a:t>chrms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 spacing regulated 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2) Instead what is seen are</a:t>
            </a:r>
          </a:p>
          <a:p>
            <a:r>
              <a:rPr lang="en-US" dirty="0" smtClean="0"/>
              <a:t>1. even spacing</a:t>
            </a:r>
          </a:p>
          <a:p>
            <a:r>
              <a:rPr lang="en-US" dirty="0" smtClean="0"/>
              <a:t>2. &gt;1 per </a:t>
            </a:r>
            <a:r>
              <a:rPr lang="en-US" dirty="0" err="1" smtClean="0"/>
              <a:t>chrm</a:t>
            </a:r>
            <a:endParaRPr lang="en-US" dirty="0" smtClean="0"/>
          </a:p>
          <a:p>
            <a:r>
              <a:rPr lang="en-US" dirty="0" smtClean="0"/>
              <a:t>3. more </a:t>
            </a:r>
            <a:r>
              <a:rPr lang="en-US" dirty="0" err="1" smtClean="0"/>
              <a:t>percursors</a:t>
            </a:r>
            <a:r>
              <a:rPr lang="en-US" dirty="0" smtClean="0"/>
              <a:t>, DSBs than final CO. non linear relationship between COs and precursors</a:t>
            </a:r>
          </a:p>
          <a:p>
            <a:endParaRPr lang="en-US" dirty="0" smtClean="0"/>
          </a:p>
          <a:p>
            <a:r>
              <a:rPr lang="en-US" dirty="0" smtClean="0"/>
              <a:t>3) Three phenomena</a:t>
            </a:r>
          </a:p>
          <a:p>
            <a:pPr marL="228600" indent="-228600">
              <a:buAutoNum type="arabicPeriod"/>
            </a:pPr>
            <a:r>
              <a:rPr lang="en-US" dirty="0" smtClean="0"/>
              <a:t>2. 3.</a:t>
            </a:r>
          </a:p>
          <a:p>
            <a:pPr marL="228600" indent="-228600"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Positive interference and obligatory CO thought to place a large</a:t>
            </a:r>
            <a:r>
              <a:rPr lang="en-US" baseline="0" dirty="0" smtClean="0"/>
              <a:t> role in the </a:t>
            </a:r>
            <a:r>
              <a:rPr lang="en-US" baseline="0" dirty="0" err="1" smtClean="0"/>
              <a:t>averge</a:t>
            </a:r>
            <a:r>
              <a:rPr lang="en-US" baseline="0" dirty="0" smtClean="0"/>
              <a:t> genome wide rate of recombination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CO homeostasis &lt;reflects that the decision between CO and NCO acts to maintain a optimal number of COs per a cell&gt;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FD602-E6BC-4F0B-BD31-7152FCD8A32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077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(when use more comparable</a:t>
            </a:r>
            <a:r>
              <a:rPr lang="en-US" baseline="0" dirty="0" smtClean="0"/>
              <a:t> measures – short and long bins of bivalents</a:t>
            </a:r>
          </a:p>
          <a:p>
            <a:r>
              <a:rPr lang="en-US" baseline="0" dirty="0" smtClean="0"/>
              <a:t>The difference is less significant)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9975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This plot is too busy --- not sure what the point is</a:t>
            </a:r>
          </a:p>
          <a:p>
            <a:endParaRPr lang="en-US" dirty="0" smtClean="0"/>
          </a:p>
          <a:p>
            <a:r>
              <a:rPr lang="en-US" dirty="0" smtClean="0"/>
              <a:t>Within cells</a:t>
            </a:r>
            <a:r>
              <a:rPr lang="en-US" baseline="0" dirty="0" smtClean="0"/>
              <a:t> most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0284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3077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should</a:t>
            </a:r>
            <a:r>
              <a:rPr lang="en-US" baseline="0" dirty="0" smtClean="0"/>
              <a:t> just compare the 2 mice with most observations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KAZ, average IFD distance is 50% or less of total bivalent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194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– state </a:t>
            </a:r>
            <a:r>
              <a:rPr lang="en-US" dirty="0" err="1" smtClean="0"/>
              <a:t>emphazie</a:t>
            </a:r>
            <a:r>
              <a:rPr lang="en-US" baseline="0" dirty="0" smtClean="0"/>
              <a:t> that looking at disparate </a:t>
            </a:r>
            <a:r>
              <a:rPr lang="en-US" baseline="0" dirty="0" err="1" smtClean="0"/>
              <a:t>Musc</a:t>
            </a:r>
            <a:r>
              <a:rPr lang="en-US" baseline="0" dirty="0" smtClean="0"/>
              <a:t> strains will be exciting / useful</a:t>
            </a:r>
          </a:p>
          <a:p>
            <a:r>
              <a:rPr lang="en-US" baseline="0" dirty="0" smtClean="0"/>
              <a:t>(connection to evolution of Rec / </a:t>
            </a:r>
            <a:r>
              <a:rPr lang="en-US" baseline="0" dirty="0" err="1" smtClean="0"/>
              <a:t>HetZ</a:t>
            </a:r>
            <a:r>
              <a:rPr lang="en-US" baseline="0" dirty="0" smtClean="0"/>
              <a:t>)  (broaden samples of </a:t>
            </a:r>
            <a:r>
              <a:rPr lang="en-US" baseline="0" dirty="0" err="1" smtClean="0"/>
              <a:t>Musc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Most studied </a:t>
            </a:r>
            <a:r>
              <a:rPr lang="en-US" baseline="0" dirty="0" err="1" smtClean="0"/>
              <a:t>musc</a:t>
            </a:r>
            <a:r>
              <a:rPr lang="en-US" baseline="0" dirty="0" smtClean="0"/>
              <a:t> strains are from very close to hybrid zone</a:t>
            </a:r>
          </a:p>
          <a:p>
            <a:r>
              <a:rPr lang="en-US" baseline="0" dirty="0" smtClean="0"/>
              <a:t>(my initial results indicate CZECHII does not have as high a RR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got – eastern Eurasian musculus, (KAZ is actively breeding now)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Also there is a strain from Denmark – </a:t>
            </a:r>
            <a:r>
              <a:rPr lang="en-US" baseline="0" dirty="0" err="1" smtClean="0"/>
              <a:t>musc</a:t>
            </a:r>
            <a:r>
              <a:rPr lang="en-US" baseline="0" dirty="0" smtClean="0"/>
              <a:t> nuclear background and Domesticus mitochondria (apparently happened naturally)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SKIVE is a natural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conplastic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strain combining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domesticus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mitochondrial genome and a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musculus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nuclear genome. Wild-derived mice are genetically distinct from common laboratory mice for a number of complex phenotypic characteristics and are valuable tools for genetic mapping, evolution and systematics research.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58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Goal</a:t>
            </a:r>
          </a:p>
          <a:p>
            <a:r>
              <a:rPr lang="en-US" dirty="0" smtClean="0"/>
              <a:t>Review male landscape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-- applies</a:t>
            </a:r>
            <a:r>
              <a:rPr lang="en-US" baseline="0" dirty="0" smtClean="0"/>
              <a:t> across all </a:t>
            </a:r>
            <a:r>
              <a:rPr lang="en-US" baseline="0" dirty="0" err="1" smtClean="0"/>
              <a:t>chromsomes</a:t>
            </a:r>
            <a:r>
              <a:rPr lang="en-US" baseline="0" dirty="0" smtClean="0"/>
              <a:t> in genome,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68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Review the initial predictions</a:t>
            </a:r>
            <a:r>
              <a:rPr lang="en-US" baseline="0" dirty="0" smtClean="0"/>
              <a:t> across traits</a:t>
            </a:r>
          </a:p>
          <a:p>
            <a:endParaRPr lang="en-US" dirty="0" smtClean="0"/>
          </a:p>
          <a:p>
            <a:r>
              <a:rPr lang="en-US" dirty="0" smtClean="0"/>
              <a:t>Careful not to make too busy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b="1" dirty="0" smtClean="0">
                <a:effectLst/>
              </a:rPr>
              <a:t>Assumptions</a:t>
            </a: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-no chromosome specific effects</a:t>
            </a:r>
          </a:p>
          <a:p>
            <a:r>
              <a:rPr lang="en-US" dirty="0" smtClean="0">
                <a:effectLst/>
              </a:rPr>
              <a:t>-MLH1 is main pathway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99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Goal</a:t>
            </a:r>
          </a:p>
          <a:p>
            <a:endParaRPr lang="en-US" dirty="0" smtClean="0"/>
          </a:p>
          <a:p>
            <a:r>
              <a:rPr lang="en-US" dirty="0" smtClean="0"/>
              <a:t>In the automated data,</a:t>
            </a:r>
            <a:r>
              <a:rPr lang="en-US" baseline="0" dirty="0" smtClean="0"/>
              <a:t> most cells are missing some bivalent measures.  Expected bivalents measures is 19 (all autosomes)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Without 19 </a:t>
            </a:r>
            <a:r>
              <a:rPr lang="en-US" baseline="0" dirty="0" err="1" smtClean="0"/>
              <a:t>biv</a:t>
            </a:r>
            <a:r>
              <a:rPr lang="en-US" baseline="0" dirty="0" smtClean="0"/>
              <a:t> measures per cell, can’t use the rank to separate bivalents</a:t>
            </a:r>
          </a:p>
          <a:p>
            <a:endParaRPr lang="en-US" dirty="0" smtClean="0"/>
          </a:p>
          <a:p>
            <a:r>
              <a:rPr lang="en-US" dirty="0" smtClean="0"/>
              <a:t>So,</a:t>
            </a:r>
            <a:r>
              <a:rPr lang="en-US" baseline="0" dirty="0" smtClean="0"/>
              <a:t> making more manual measures of bivalents which were skipped by the automated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(go into process of manual measures?)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820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82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(add mean bars, to show that the average </a:t>
            </a:r>
          </a:p>
          <a:p>
            <a:endParaRPr lang="en-US" dirty="0" smtClean="0"/>
          </a:p>
          <a:p>
            <a:r>
              <a:rPr lang="en-US" dirty="0" smtClean="0"/>
              <a:t>ADD values)</a:t>
            </a:r>
          </a:p>
          <a:p>
            <a:endParaRPr lang="en-US" dirty="0" smtClean="0"/>
          </a:p>
          <a:p>
            <a:r>
              <a:rPr lang="en-US" dirty="0" smtClean="0"/>
              <a:t>Make a list of young PWD to run through </a:t>
            </a:r>
            <a:r>
              <a:rPr lang="en-US" dirty="0" err="1" smtClean="0"/>
              <a:t>Cyverse</a:t>
            </a:r>
            <a:r>
              <a:rPr lang="en-US" dirty="0" smtClean="0"/>
              <a:t> again</a:t>
            </a:r>
          </a:p>
          <a:p>
            <a:endParaRPr lang="en-US" dirty="0" smtClean="0"/>
          </a:p>
          <a:p>
            <a:r>
              <a:rPr lang="en-US" dirty="0" err="1" smtClean="0"/>
              <a:t>t.Test</a:t>
            </a:r>
            <a:r>
              <a:rPr lang="en-US" dirty="0" smtClean="0"/>
              <a:t> of all observations</a:t>
            </a:r>
          </a:p>
          <a:p>
            <a:r>
              <a:rPr lang="en-US" dirty="0" smtClean="0"/>
              <a:t> p-value = 2.285e-12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04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Are PWD 2COs longer than KAZ 2COS?</a:t>
            </a:r>
          </a:p>
          <a:p>
            <a:endParaRPr lang="en-US" dirty="0" smtClean="0"/>
          </a:p>
          <a:p>
            <a:r>
              <a:rPr lang="en-US" dirty="0" smtClean="0"/>
              <a:t>Most</a:t>
            </a:r>
            <a:r>
              <a:rPr lang="en-US" baseline="0" dirty="0" smtClean="0"/>
              <a:t> all 2COs are longer than 1COs</a:t>
            </a:r>
          </a:p>
          <a:p>
            <a:r>
              <a:rPr lang="en-US" baseline="0" dirty="0" smtClean="0"/>
              <a:t>There is some overlap</a:t>
            </a:r>
          </a:p>
          <a:p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Kaz</a:t>
            </a:r>
            <a:r>
              <a:rPr lang="en-US" baseline="0" dirty="0" smtClean="0"/>
              <a:t> means </a:t>
            </a:r>
            <a:r>
              <a:rPr lang="en-US" dirty="0" smtClean="0"/>
              <a:t>78.86            80.99            80.2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PWD means  88.3         95.75        86.19        84.96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89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A5DD-3641-462E-85CF-29CC86F3149C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DC6F-71D7-40E0-8290-2367D8AAC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53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A5DD-3641-462E-85CF-29CC86F3149C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DC6F-71D7-40E0-8290-2367D8AAC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501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A5DD-3641-462E-85CF-29CC86F3149C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DC6F-71D7-40E0-8290-2367D8AAC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422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4/28/17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4D2F1-C6ED-4813-8A14-6424BEFAA435}" type="slidenum">
              <a:rPr lang="en-US" smtClean="0"/>
              <a:pPr/>
              <a:t>‹#›</a:t>
            </a:fld>
            <a:r>
              <a:rPr lang="en-US" dirty="0" smtClean="0"/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24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A5DD-3641-462E-85CF-29CC86F3149C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DC6F-71D7-40E0-8290-2367D8AAC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588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A5DD-3641-462E-85CF-29CC86F3149C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DC6F-71D7-40E0-8290-2367D8AAC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183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A5DD-3641-462E-85CF-29CC86F3149C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DC6F-71D7-40E0-8290-2367D8AAC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8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A5DD-3641-462E-85CF-29CC86F3149C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DC6F-71D7-40E0-8290-2367D8AAC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413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A5DD-3641-462E-85CF-29CC86F3149C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DC6F-71D7-40E0-8290-2367D8AAC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55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A5DD-3641-462E-85CF-29CC86F3149C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DC6F-71D7-40E0-8290-2367D8AAC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14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A5DD-3641-462E-85CF-29CC86F3149C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DC6F-71D7-40E0-8290-2367D8AAC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761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A5DD-3641-462E-85CF-29CC86F3149C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DC6F-71D7-40E0-8290-2367D8AAC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121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A5DD-3641-462E-85CF-29CC86F3149C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ADC6F-71D7-40E0-8290-2367D8AAC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881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natureecoevocommunity.nature.com/users/112451-jiri-forejt/posts/33713-chromosomal-reproductive-isolation-revisited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natureecoevocommunity.nature.com/users/112451-jiri-forejt/posts/33713-chromosomal-reproductive-isolation-revisited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Payseur Lab Meeting</a:t>
            </a:r>
            <a:br>
              <a:rPr lang="en-US" dirty="0" smtClean="0"/>
            </a:br>
            <a:r>
              <a:rPr lang="en-US" dirty="0" smtClean="0"/>
              <a:t>7/17/19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April Peterson</a:t>
            </a:r>
          </a:p>
          <a:p>
            <a:r>
              <a:rPr lang="en-US" dirty="0" smtClean="0"/>
              <a:t>Research updates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053254" y="6177219"/>
            <a:ext cx="1468248" cy="544507"/>
            <a:chOff x="830954" y="5179040"/>
            <a:chExt cx="1468248" cy="544507"/>
          </a:xfrm>
        </p:grpSpPr>
        <p:grpSp>
          <p:nvGrpSpPr>
            <p:cNvPr id="5" name="Group 4"/>
            <p:cNvGrpSpPr/>
            <p:nvPr/>
          </p:nvGrpSpPr>
          <p:grpSpPr>
            <a:xfrm>
              <a:off x="830954" y="5179040"/>
              <a:ext cx="746011" cy="529964"/>
              <a:chOff x="9997165" y="1430028"/>
              <a:chExt cx="746011" cy="529964"/>
            </a:xfrm>
            <a:solidFill>
              <a:schemeClr val="accent2">
                <a:lumMod val="75000"/>
              </a:schemeClr>
            </a:solidFill>
          </p:grpSpPr>
          <p:cxnSp>
            <p:nvCxnSpPr>
              <p:cNvPr id="19" name="Straight Connector 18"/>
              <p:cNvCxnSpPr/>
              <p:nvPr/>
            </p:nvCxnSpPr>
            <p:spPr>
              <a:xfrm flipH="1" flipV="1">
                <a:off x="10010797" y="1625488"/>
                <a:ext cx="146608" cy="62150"/>
              </a:xfrm>
              <a:prstGeom prst="line">
                <a:avLst/>
              </a:prstGeom>
              <a:grpFill/>
              <a:ln w="952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flipH="1" flipV="1">
                <a:off x="9997165" y="1687638"/>
                <a:ext cx="151882" cy="18366"/>
              </a:xfrm>
              <a:prstGeom prst="line">
                <a:avLst/>
              </a:prstGeom>
              <a:grpFill/>
              <a:ln w="952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H="1">
                <a:off x="10028296" y="1705233"/>
                <a:ext cx="129110" cy="31431"/>
              </a:xfrm>
              <a:prstGeom prst="line">
                <a:avLst/>
              </a:prstGeom>
              <a:grpFill/>
              <a:ln w="952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" name="Group 21"/>
              <p:cNvGrpSpPr/>
              <p:nvPr/>
            </p:nvGrpSpPr>
            <p:grpSpPr>
              <a:xfrm>
                <a:off x="10059029" y="1430028"/>
                <a:ext cx="684147" cy="529964"/>
                <a:chOff x="1911952" y="5213997"/>
                <a:chExt cx="1139551" cy="745067"/>
              </a:xfrm>
              <a:grpFill/>
            </p:grpSpPr>
            <p:sp>
              <p:nvSpPr>
                <p:cNvPr id="27" name="Teardrop 26"/>
                <p:cNvSpPr/>
                <p:nvPr/>
              </p:nvSpPr>
              <p:spPr>
                <a:xfrm rot="12560319" flipH="1">
                  <a:off x="1911952" y="5281246"/>
                  <a:ext cx="254000" cy="184278"/>
                </a:xfrm>
                <a:prstGeom prst="teardrop">
                  <a:avLst/>
                </a:prstGeom>
                <a:grpFill/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Chord 27"/>
                <p:cNvSpPr/>
                <p:nvPr/>
              </p:nvSpPr>
              <p:spPr>
                <a:xfrm rot="6768170">
                  <a:off x="2007914" y="5258111"/>
                  <a:ext cx="745067" cy="656839"/>
                </a:xfrm>
                <a:prstGeom prst="chord">
                  <a:avLst/>
                </a:prstGeom>
                <a:grpFill/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Freeform 28"/>
                <p:cNvSpPr/>
                <p:nvPr/>
              </p:nvSpPr>
              <p:spPr>
                <a:xfrm>
                  <a:off x="2616853" y="5693372"/>
                  <a:ext cx="434650" cy="180318"/>
                </a:xfrm>
                <a:custGeom>
                  <a:avLst/>
                  <a:gdLst>
                    <a:gd name="connsiteX0" fmla="*/ 67733 w 373103"/>
                    <a:gd name="connsiteY0" fmla="*/ 0 h 169333"/>
                    <a:gd name="connsiteX1" fmla="*/ 372533 w 373103"/>
                    <a:gd name="connsiteY1" fmla="*/ 33866 h 169333"/>
                    <a:gd name="connsiteX2" fmla="*/ 0 w 373103"/>
                    <a:gd name="connsiteY2" fmla="*/ 169333 h 169333"/>
                    <a:gd name="connsiteX3" fmla="*/ 0 w 373103"/>
                    <a:gd name="connsiteY3" fmla="*/ 169333 h 16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03" h="169333">
                      <a:moveTo>
                        <a:pt x="67733" y="0"/>
                      </a:moveTo>
                      <a:cubicBezTo>
                        <a:pt x="225777" y="2822"/>
                        <a:pt x="383822" y="5644"/>
                        <a:pt x="372533" y="33866"/>
                      </a:cubicBezTo>
                      <a:cubicBezTo>
                        <a:pt x="361244" y="62088"/>
                        <a:pt x="0" y="169333"/>
                        <a:pt x="0" y="169333"/>
                      </a:cubicBezTo>
                      <a:lnTo>
                        <a:pt x="0" y="169333"/>
                      </a:lnTo>
                    </a:path>
                  </a:pathLst>
                </a:custGeom>
                <a:noFill/>
                <a:ln w="19050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Teardrop 29"/>
                <p:cNvSpPr/>
                <p:nvPr/>
              </p:nvSpPr>
              <p:spPr>
                <a:xfrm rot="9039681">
                  <a:off x="2135718" y="5281247"/>
                  <a:ext cx="254000" cy="184278"/>
                </a:xfrm>
                <a:prstGeom prst="teardrop">
                  <a:avLst/>
                </a:prstGeom>
                <a:grpFill/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>
                <a:off x="10163903" y="1639392"/>
                <a:ext cx="151882" cy="101592"/>
                <a:chOff x="10114972" y="1933763"/>
                <a:chExt cx="151882" cy="101592"/>
              </a:xfrm>
              <a:grpFill/>
            </p:grpSpPr>
            <p:cxnSp>
              <p:nvCxnSpPr>
                <p:cNvPr id="24" name="Straight Connector 23"/>
                <p:cNvCxnSpPr/>
                <p:nvPr/>
              </p:nvCxnSpPr>
              <p:spPr>
                <a:xfrm flipV="1">
                  <a:off x="10114972" y="1933763"/>
                  <a:ext cx="146608" cy="62150"/>
                </a:xfrm>
                <a:prstGeom prst="line">
                  <a:avLst/>
                </a:prstGeom>
                <a:grpFill/>
                <a:ln w="9525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 flipV="1">
                  <a:off x="10114972" y="1979170"/>
                  <a:ext cx="151882" cy="18366"/>
                </a:xfrm>
                <a:prstGeom prst="line">
                  <a:avLst/>
                </a:prstGeom>
                <a:grpFill/>
                <a:ln w="9525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10114972" y="2003924"/>
                  <a:ext cx="129110" cy="31431"/>
                </a:xfrm>
                <a:prstGeom prst="line">
                  <a:avLst/>
                </a:prstGeom>
                <a:grpFill/>
                <a:ln w="9525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" name="Group 5"/>
            <p:cNvGrpSpPr/>
            <p:nvPr/>
          </p:nvGrpSpPr>
          <p:grpSpPr>
            <a:xfrm>
              <a:off x="1553191" y="5193583"/>
              <a:ext cx="746011" cy="529964"/>
              <a:chOff x="9997165" y="1430028"/>
              <a:chExt cx="746011" cy="529964"/>
            </a:xfrm>
            <a:solidFill>
              <a:schemeClr val="accent2">
                <a:lumMod val="75000"/>
              </a:schemeClr>
            </a:solidFill>
          </p:grpSpPr>
          <p:cxnSp>
            <p:nvCxnSpPr>
              <p:cNvPr id="7" name="Straight Connector 6"/>
              <p:cNvCxnSpPr/>
              <p:nvPr/>
            </p:nvCxnSpPr>
            <p:spPr>
              <a:xfrm flipH="1" flipV="1">
                <a:off x="10010797" y="1625488"/>
                <a:ext cx="146608" cy="62150"/>
              </a:xfrm>
              <a:prstGeom prst="line">
                <a:avLst/>
              </a:prstGeom>
              <a:grpFill/>
              <a:ln w="952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H="1" flipV="1">
                <a:off x="9997165" y="1687638"/>
                <a:ext cx="151882" cy="18366"/>
              </a:xfrm>
              <a:prstGeom prst="line">
                <a:avLst/>
              </a:prstGeom>
              <a:grpFill/>
              <a:ln w="952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flipH="1">
                <a:off x="10028296" y="1705233"/>
                <a:ext cx="129110" cy="31431"/>
              </a:xfrm>
              <a:prstGeom prst="line">
                <a:avLst/>
              </a:prstGeom>
              <a:grpFill/>
              <a:ln w="952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" name="Group 9"/>
              <p:cNvGrpSpPr/>
              <p:nvPr/>
            </p:nvGrpSpPr>
            <p:grpSpPr>
              <a:xfrm>
                <a:off x="10059029" y="1430028"/>
                <a:ext cx="684147" cy="529964"/>
                <a:chOff x="1911952" y="5213997"/>
                <a:chExt cx="1139551" cy="745067"/>
              </a:xfrm>
              <a:grpFill/>
            </p:grpSpPr>
            <p:sp>
              <p:nvSpPr>
                <p:cNvPr id="15" name="Teardrop 14"/>
                <p:cNvSpPr/>
                <p:nvPr/>
              </p:nvSpPr>
              <p:spPr>
                <a:xfrm rot="12560319" flipH="1">
                  <a:off x="1911952" y="5281246"/>
                  <a:ext cx="254000" cy="184278"/>
                </a:xfrm>
                <a:prstGeom prst="teardrop">
                  <a:avLst/>
                </a:prstGeom>
                <a:grpFill/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Chord 15"/>
                <p:cNvSpPr/>
                <p:nvPr/>
              </p:nvSpPr>
              <p:spPr>
                <a:xfrm rot="6768170">
                  <a:off x="2007914" y="5258111"/>
                  <a:ext cx="745067" cy="656839"/>
                </a:xfrm>
                <a:prstGeom prst="chord">
                  <a:avLst/>
                </a:prstGeom>
                <a:grpFill/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Freeform 16"/>
                <p:cNvSpPr/>
                <p:nvPr/>
              </p:nvSpPr>
              <p:spPr>
                <a:xfrm>
                  <a:off x="2616853" y="5693372"/>
                  <a:ext cx="434650" cy="180318"/>
                </a:xfrm>
                <a:custGeom>
                  <a:avLst/>
                  <a:gdLst>
                    <a:gd name="connsiteX0" fmla="*/ 67733 w 373103"/>
                    <a:gd name="connsiteY0" fmla="*/ 0 h 169333"/>
                    <a:gd name="connsiteX1" fmla="*/ 372533 w 373103"/>
                    <a:gd name="connsiteY1" fmla="*/ 33866 h 169333"/>
                    <a:gd name="connsiteX2" fmla="*/ 0 w 373103"/>
                    <a:gd name="connsiteY2" fmla="*/ 169333 h 169333"/>
                    <a:gd name="connsiteX3" fmla="*/ 0 w 373103"/>
                    <a:gd name="connsiteY3" fmla="*/ 169333 h 16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03" h="169333">
                      <a:moveTo>
                        <a:pt x="67733" y="0"/>
                      </a:moveTo>
                      <a:cubicBezTo>
                        <a:pt x="225777" y="2822"/>
                        <a:pt x="383822" y="5644"/>
                        <a:pt x="372533" y="33866"/>
                      </a:cubicBezTo>
                      <a:cubicBezTo>
                        <a:pt x="361244" y="62088"/>
                        <a:pt x="0" y="169333"/>
                        <a:pt x="0" y="169333"/>
                      </a:cubicBezTo>
                      <a:lnTo>
                        <a:pt x="0" y="169333"/>
                      </a:lnTo>
                    </a:path>
                  </a:pathLst>
                </a:custGeom>
                <a:noFill/>
                <a:ln w="19050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Teardrop 17"/>
                <p:cNvSpPr/>
                <p:nvPr/>
              </p:nvSpPr>
              <p:spPr>
                <a:xfrm rot="9039681">
                  <a:off x="2135718" y="5281247"/>
                  <a:ext cx="254000" cy="184278"/>
                </a:xfrm>
                <a:prstGeom prst="teardrop">
                  <a:avLst/>
                </a:prstGeom>
                <a:grpFill/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10163903" y="1639392"/>
                <a:ext cx="151882" cy="101592"/>
                <a:chOff x="10114972" y="1933763"/>
                <a:chExt cx="151882" cy="101592"/>
              </a:xfrm>
              <a:grpFill/>
            </p:grpSpPr>
            <p:cxnSp>
              <p:nvCxnSpPr>
                <p:cNvPr id="12" name="Straight Connector 11"/>
                <p:cNvCxnSpPr/>
                <p:nvPr/>
              </p:nvCxnSpPr>
              <p:spPr>
                <a:xfrm flipV="1">
                  <a:off x="10114972" y="1933763"/>
                  <a:ext cx="146608" cy="62150"/>
                </a:xfrm>
                <a:prstGeom prst="line">
                  <a:avLst/>
                </a:prstGeom>
                <a:grpFill/>
                <a:ln w="9525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 flipV="1">
                  <a:off x="10114972" y="1979170"/>
                  <a:ext cx="151882" cy="18366"/>
                </a:xfrm>
                <a:prstGeom prst="line">
                  <a:avLst/>
                </a:prstGeom>
                <a:grpFill/>
                <a:ln w="9525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10114972" y="2003924"/>
                  <a:ext cx="129110" cy="31431"/>
                </a:xfrm>
                <a:prstGeom prst="line">
                  <a:avLst/>
                </a:prstGeom>
                <a:grpFill/>
                <a:ln w="9525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1" name="Group 30"/>
          <p:cNvGrpSpPr/>
          <p:nvPr/>
        </p:nvGrpSpPr>
        <p:grpSpPr>
          <a:xfrm>
            <a:off x="9896200" y="5529399"/>
            <a:ext cx="2096255" cy="1240183"/>
            <a:chOff x="4149506" y="5465097"/>
            <a:chExt cx="2096255" cy="1240183"/>
          </a:xfrm>
        </p:grpSpPr>
        <p:grpSp>
          <p:nvGrpSpPr>
            <p:cNvPr id="32" name="Group 31"/>
            <p:cNvGrpSpPr/>
            <p:nvPr/>
          </p:nvGrpSpPr>
          <p:grpSpPr>
            <a:xfrm>
              <a:off x="4149506" y="5465097"/>
              <a:ext cx="746011" cy="529964"/>
              <a:chOff x="9997165" y="1430028"/>
              <a:chExt cx="746011" cy="529964"/>
            </a:xfrm>
            <a:solidFill>
              <a:srgbClr val="FFFF00"/>
            </a:solidFill>
          </p:grpSpPr>
          <p:cxnSp>
            <p:nvCxnSpPr>
              <p:cNvPr id="59" name="Straight Connector 58"/>
              <p:cNvCxnSpPr/>
              <p:nvPr/>
            </p:nvCxnSpPr>
            <p:spPr>
              <a:xfrm flipH="1" flipV="1">
                <a:off x="10010797" y="1625488"/>
                <a:ext cx="146608" cy="62150"/>
              </a:xfrm>
              <a:prstGeom prst="line">
                <a:avLst/>
              </a:prstGeom>
              <a:grpFill/>
              <a:ln w="952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H="1" flipV="1">
                <a:off x="9997165" y="1687638"/>
                <a:ext cx="151882" cy="18366"/>
              </a:xfrm>
              <a:prstGeom prst="line">
                <a:avLst/>
              </a:prstGeom>
              <a:grpFill/>
              <a:ln w="952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H="1">
                <a:off x="10028296" y="1705233"/>
                <a:ext cx="129110" cy="31431"/>
              </a:xfrm>
              <a:prstGeom prst="line">
                <a:avLst/>
              </a:prstGeom>
              <a:grpFill/>
              <a:ln w="952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Group 61"/>
              <p:cNvGrpSpPr/>
              <p:nvPr/>
            </p:nvGrpSpPr>
            <p:grpSpPr>
              <a:xfrm>
                <a:off x="10059029" y="1430028"/>
                <a:ext cx="684147" cy="529964"/>
                <a:chOff x="1911952" y="5213997"/>
                <a:chExt cx="1139551" cy="745067"/>
              </a:xfrm>
              <a:grpFill/>
            </p:grpSpPr>
            <p:sp>
              <p:nvSpPr>
                <p:cNvPr id="67" name="Teardrop 66"/>
                <p:cNvSpPr/>
                <p:nvPr/>
              </p:nvSpPr>
              <p:spPr>
                <a:xfrm rot="12560319" flipH="1">
                  <a:off x="1911952" y="5281246"/>
                  <a:ext cx="254000" cy="184278"/>
                </a:xfrm>
                <a:prstGeom prst="teardrop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Chord 67"/>
                <p:cNvSpPr/>
                <p:nvPr/>
              </p:nvSpPr>
              <p:spPr>
                <a:xfrm rot="6768170">
                  <a:off x="2007914" y="5258111"/>
                  <a:ext cx="745067" cy="656839"/>
                </a:xfrm>
                <a:prstGeom prst="chord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Freeform 68"/>
                <p:cNvSpPr/>
                <p:nvPr/>
              </p:nvSpPr>
              <p:spPr>
                <a:xfrm>
                  <a:off x="2616853" y="5693372"/>
                  <a:ext cx="434650" cy="180318"/>
                </a:xfrm>
                <a:custGeom>
                  <a:avLst/>
                  <a:gdLst>
                    <a:gd name="connsiteX0" fmla="*/ 67733 w 373103"/>
                    <a:gd name="connsiteY0" fmla="*/ 0 h 169333"/>
                    <a:gd name="connsiteX1" fmla="*/ 372533 w 373103"/>
                    <a:gd name="connsiteY1" fmla="*/ 33866 h 169333"/>
                    <a:gd name="connsiteX2" fmla="*/ 0 w 373103"/>
                    <a:gd name="connsiteY2" fmla="*/ 169333 h 169333"/>
                    <a:gd name="connsiteX3" fmla="*/ 0 w 373103"/>
                    <a:gd name="connsiteY3" fmla="*/ 169333 h 16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03" h="169333">
                      <a:moveTo>
                        <a:pt x="67733" y="0"/>
                      </a:moveTo>
                      <a:cubicBezTo>
                        <a:pt x="225777" y="2822"/>
                        <a:pt x="383822" y="5644"/>
                        <a:pt x="372533" y="33866"/>
                      </a:cubicBezTo>
                      <a:cubicBezTo>
                        <a:pt x="361244" y="62088"/>
                        <a:pt x="0" y="169333"/>
                        <a:pt x="0" y="169333"/>
                      </a:cubicBezTo>
                      <a:lnTo>
                        <a:pt x="0" y="169333"/>
                      </a:lnTo>
                    </a:path>
                  </a:pathLst>
                </a:custGeom>
                <a:noFill/>
                <a:ln w="1905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Teardrop 69"/>
                <p:cNvSpPr/>
                <p:nvPr/>
              </p:nvSpPr>
              <p:spPr>
                <a:xfrm rot="9039681">
                  <a:off x="2135718" y="5281247"/>
                  <a:ext cx="254000" cy="184278"/>
                </a:xfrm>
                <a:prstGeom prst="teardrop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3" name="Group 62"/>
              <p:cNvGrpSpPr/>
              <p:nvPr/>
            </p:nvGrpSpPr>
            <p:grpSpPr>
              <a:xfrm>
                <a:off x="10163903" y="1639392"/>
                <a:ext cx="151882" cy="101592"/>
                <a:chOff x="10114972" y="1933763"/>
                <a:chExt cx="151882" cy="101592"/>
              </a:xfrm>
              <a:grpFill/>
            </p:grpSpPr>
            <p:cxnSp>
              <p:nvCxnSpPr>
                <p:cNvPr id="64" name="Straight Connector 63"/>
                <p:cNvCxnSpPr/>
                <p:nvPr/>
              </p:nvCxnSpPr>
              <p:spPr>
                <a:xfrm flipV="1">
                  <a:off x="10114972" y="1933763"/>
                  <a:ext cx="146608" cy="62150"/>
                </a:xfrm>
                <a:prstGeom prst="line">
                  <a:avLst/>
                </a:prstGeom>
                <a:grpFill/>
                <a:ln w="95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V="1">
                  <a:off x="10114972" y="1979170"/>
                  <a:ext cx="151882" cy="18366"/>
                </a:xfrm>
                <a:prstGeom prst="line">
                  <a:avLst/>
                </a:prstGeom>
                <a:grpFill/>
                <a:ln w="95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10114972" y="2003924"/>
                  <a:ext cx="129110" cy="31431"/>
                </a:xfrm>
                <a:prstGeom prst="line">
                  <a:avLst/>
                </a:prstGeom>
                <a:grpFill/>
                <a:ln w="95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3" name="Group 32"/>
            <p:cNvGrpSpPr/>
            <p:nvPr/>
          </p:nvGrpSpPr>
          <p:grpSpPr>
            <a:xfrm>
              <a:off x="4895517" y="6175316"/>
              <a:ext cx="746011" cy="529964"/>
              <a:chOff x="9997165" y="1430028"/>
              <a:chExt cx="746011" cy="529964"/>
            </a:xfrm>
            <a:solidFill>
              <a:srgbClr val="FFFF00"/>
            </a:solidFill>
          </p:grpSpPr>
          <p:cxnSp>
            <p:nvCxnSpPr>
              <p:cNvPr id="47" name="Straight Connector 46"/>
              <p:cNvCxnSpPr/>
              <p:nvPr/>
            </p:nvCxnSpPr>
            <p:spPr>
              <a:xfrm flipH="1" flipV="1">
                <a:off x="10010797" y="1625488"/>
                <a:ext cx="146608" cy="62150"/>
              </a:xfrm>
              <a:prstGeom prst="line">
                <a:avLst/>
              </a:prstGeom>
              <a:grpFill/>
              <a:ln w="952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H="1" flipV="1">
                <a:off x="9997165" y="1687638"/>
                <a:ext cx="151882" cy="18366"/>
              </a:xfrm>
              <a:prstGeom prst="line">
                <a:avLst/>
              </a:prstGeom>
              <a:grpFill/>
              <a:ln w="952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>
                <a:off x="10028296" y="1705233"/>
                <a:ext cx="129110" cy="31431"/>
              </a:xfrm>
              <a:prstGeom prst="line">
                <a:avLst/>
              </a:prstGeom>
              <a:grpFill/>
              <a:ln w="952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0" name="Group 49"/>
              <p:cNvGrpSpPr/>
              <p:nvPr/>
            </p:nvGrpSpPr>
            <p:grpSpPr>
              <a:xfrm>
                <a:off x="10059029" y="1430028"/>
                <a:ext cx="684147" cy="529964"/>
                <a:chOff x="1911952" y="5213997"/>
                <a:chExt cx="1139551" cy="745067"/>
              </a:xfrm>
              <a:grpFill/>
            </p:grpSpPr>
            <p:sp>
              <p:nvSpPr>
                <p:cNvPr id="55" name="Teardrop 54"/>
                <p:cNvSpPr/>
                <p:nvPr/>
              </p:nvSpPr>
              <p:spPr>
                <a:xfrm rot="12560319" flipH="1">
                  <a:off x="1911952" y="5281246"/>
                  <a:ext cx="254000" cy="184278"/>
                </a:xfrm>
                <a:prstGeom prst="teardrop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Chord 55"/>
                <p:cNvSpPr/>
                <p:nvPr/>
              </p:nvSpPr>
              <p:spPr>
                <a:xfrm rot="6768170">
                  <a:off x="2007914" y="5258111"/>
                  <a:ext cx="745067" cy="656839"/>
                </a:xfrm>
                <a:prstGeom prst="chord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Freeform 56"/>
                <p:cNvSpPr/>
                <p:nvPr/>
              </p:nvSpPr>
              <p:spPr>
                <a:xfrm>
                  <a:off x="2616853" y="5693372"/>
                  <a:ext cx="434650" cy="180318"/>
                </a:xfrm>
                <a:custGeom>
                  <a:avLst/>
                  <a:gdLst>
                    <a:gd name="connsiteX0" fmla="*/ 67733 w 373103"/>
                    <a:gd name="connsiteY0" fmla="*/ 0 h 169333"/>
                    <a:gd name="connsiteX1" fmla="*/ 372533 w 373103"/>
                    <a:gd name="connsiteY1" fmla="*/ 33866 h 169333"/>
                    <a:gd name="connsiteX2" fmla="*/ 0 w 373103"/>
                    <a:gd name="connsiteY2" fmla="*/ 169333 h 169333"/>
                    <a:gd name="connsiteX3" fmla="*/ 0 w 373103"/>
                    <a:gd name="connsiteY3" fmla="*/ 169333 h 16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03" h="169333">
                      <a:moveTo>
                        <a:pt x="67733" y="0"/>
                      </a:moveTo>
                      <a:cubicBezTo>
                        <a:pt x="225777" y="2822"/>
                        <a:pt x="383822" y="5644"/>
                        <a:pt x="372533" y="33866"/>
                      </a:cubicBezTo>
                      <a:cubicBezTo>
                        <a:pt x="361244" y="62088"/>
                        <a:pt x="0" y="169333"/>
                        <a:pt x="0" y="169333"/>
                      </a:cubicBezTo>
                      <a:lnTo>
                        <a:pt x="0" y="169333"/>
                      </a:lnTo>
                    </a:path>
                  </a:pathLst>
                </a:custGeom>
                <a:noFill/>
                <a:ln w="1905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Teardrop 57"/>
                <p:cNvSpPr/>
                <p:nvPr/>
              </p:nvSpPr>
              <p:spPr>
                <a:xfrm rot="9039681">
                  <a:off x="2135718" y="5281247"/>
                  <a:ext cx="254000" cy="184278"/>
                </a:xfrm>
                <a:prstGeom prst="teardrop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" name="Group 50"/>
              <p:cNvGrpSpPr/>
              <p:nvPr/>
            </p:nvGrpSpPr>
            <p:grpSpPr>
              <a:xfrm>
                <a:off x="10163903" y="1639392"/>
                <a:ext cx="151882" cy="101592"/>
                <a:chOff x="10114972" y="1933763"/>
                <a:chExt cx="151882" cy="101592"/>
              </a:xfrm>
              <a:grpFill/>
            </p:grpSpPr>
            <p:cxnSp>
              <p:nvCxnSpPr>
                <p:cNvPr id="52" name="Straight Connector 51"/>
                <p:cNvCxnSpPr/>
                <p:nvPr/>
              </p:nvCxnSpPr>
              <p:spPr>
                <a:xfrm flipV="1">
                  <a:off x="10114972" y="1933763"/>
                  <a:ext cx="146608" cy="62150"/>
                </a:xfrm>
                <a:prstGeom prst="line">
                  <a:avLst/>
                </a:prstGeom>
                <a:grpFill/>
                <a:ln w="95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 flipV="1">
                  <a:off x="10114972" y="1979170"/>
                  <a:ext cx="151882" cy="18366"/>
                </a:xfrm>
                <a:prstGeom prst="line">
                  <a:avLst/>
                </a:prstGeom>
                <a:grpFill/>
                <a:ln w="95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10114972" y="2003924"/>
                  <a:ext cx="129110" cy="31431"/>
                </a:xfrm>
                <a:prstGeom prst="line">
                  <a:avLst/>
                </a:prstGeom>
                <a:grpFill/>
                <a:ln w="95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4" name="Group 33"/>
            <p:cNvGrpSpPr/>
            <p:nvPr/>
          </p:nvGrpSpPr>
          <p:grpSpPr>
            <a:xfrm>
              <a:off x="5499750" y="5557095"/>
              <a:ext cx="746011" cy="529964"/>
              <a:chOff x="9997165" y="1430028"/>
              <a:chExt cx="746011" cy="529964"/>
            </a:xfrm>
            <a:solidFill>
              <a:srgbClr val="FFFF00"/>
            </a:solidFill>
          </p:grpSpPr>
          <p:cxnSp>
            <p:nvCxnSpPr>
              <p:cNvPr id="35" name="Straight Connector 34"/>
              <p:cNvCxnSpPr/>
              <p:nvPr/>
            </p:nvCxnSpPr>
            <p:spPr>
              <a:xfrm flipH="1" flipV="1">
                <a:off x="10010797" y="1625488"/>
                <a:ext cx="146608" cy="62150"/>
              </a:xfrm>
              <a:prstGeom prst="line">
                <a:avLst/>
              </a:prstGeom>
              <a:grpFill/>
              <a:ln w="952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H="1" flipV="1">
                <a:off x="9997165" y="1687638"/>
                <a:ext cx="151882" cy="18366"/>
              </a:xfrm>
              <a:prstGeom prst="line">
                <a:avLst/>
              </a:prstGeom>
              <a:grpFill/>
              <a:ln w="952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H="1">
                <a:off x="10028296" y="1705233"/>
                <a:ext cx="129110" cy="31431"/>
              </a:xfrm>
              <a:prstGeom prst="line">
                <a:avLst/>
              </a:prstGeom>
              <a:grpFill/>
              <a:ln w="952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" name="Group 37"/>
              <p:cNvGrpSpPr/>
              <p:nvPr/>
            </p:nvGrpSpPr>
            <p:grpSpPr>
              <a:xfrm>
                <a:off x="10059029" y="1430028"/>
                <a:ext cx="684147" cy="529964"/>
                <a:chOff x="1911952" y="5213997"/>
                <a:chExt cx="1139551" cy="745067"/>
              </a:xfrm>
              <a:grpFill/>
            </p:grpSpPr>
            <p:sp>
              <p:nvSpPr>
                <p:cNvPr id="43" name="Teardrop 42"/>
                <p:cNvSpPr/>
                <p:nvPr/>
              </p:nvSpPr>
              <p:spPr>
                <a:xfrm rot="12560319" flipH="1">
                  <a:off x="1911952" y="5281246"/>
                  <a:ext cx="254000" cy="184278"/>
                </a:xfrm>
                <a:prstGeom prst="teardrop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Chord 43"/>
                <p:cNvSpPr/>
                <p:nvPr/>
              </p:nvSpPr>
              <p:spPr>
                <a:xfrm rot="6768170">
                  <a:off x="2007914" y="5258111"/>
                  <a:ext cx="745067" cy="656839"/>
                </a:xfrm>
                <a:prstGeom prst="chord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Freeform 44"/>
                <p:cNvSpPr/>
                <p:nvPr/>
              </p:nvSpPr>
              <p:spPr>
                <a:xfrm>
                  <a:off x="2616853" y="5693372"/>
                  <a:ext cx="434650" cy="180318"/>
                </a:xfrm>
                <a:custGeom>
                  <a:avLst/>
                  <a:gdLst>
                    <a:gd name="connsiteX0" fmla="*/ 67733 w 373103"/>
                    <a:gd name="connsiteY0" fmla="*/ 0 h 169333"/>
                    <a:gd name="connsiteX1" fmla="*/ 372533 w 373103"/>
                    <a:gd name="connsiteY1" fmla="*/ 33866 h 169333"/>
                    <a:gd name="connsiteX2" fmla="*/ 0 w 373103"/>
                    <a:gd name="connsiteY2" fmla="*/ 169333 h 169333"/>
                    <a:gd name="connsiteX3" fmla="*/ 0 w 373103"/>
                    <a:gd name="connsiteY3" fmla="*/ 169333 h 16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03" h="169333">
                      <a:moveTo>
                        <a:pt x="67733" y="0"/>
                      </a:moveTo>
                      <a:cubicBezTo>
                        <a:pt x="225777" y="2822"/>
                        <a:pt x="383822" y="5644"/>
                        <a:pt x="372533" y="33866"/>
                      </a:cubicBezTo>
                      <a:cubicBezTo>
                        <a:pt x="361244" y="62088"/>
                        <a:pt x="0" y="169333"/>
                        <a:pt x="0" y="169333"/>
                      </a:cubicBezTo>
                      <a:lnTo>
                        <a:pt x="0" y="169333"/>
                      </a:lnTo>
                    </a:path>
                  </a:pathLst>
                </a:custGeom>
                <a:noFill/>
                <a:ln w="1905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Teardrop 45"/>
                <p:cNvSpPr/>
                <p:nvPr/>
              </p:nvSpPr>
              <p:spPr>
                <a:xfrm rot="9039681">
                  <a:off x="2135718" y="5281247"/>
                  <a:ext cx="254000" cy="184278"/>
                </a:xfrm>
                <a:prstGeom prst="teardrop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" name="Group 38"/>
              <p:cNvGrpSpPr/>
              <p:nvPr/>
            </p:nvGrpSpPr>
            <p:grpSpPr>
              <a:xfrm>
                <a:off x="10163903" y="1639392"/>
                <a:ext cx="151882" cy="101592"/>
                <a:chOff x="10114972" y="1933763"/>
                <a:chExt cx="151882" cy="101592"/>
              </a:xfrm>
              <a:grpFill/>
            </p:grpSpPr>
            <p:cxnSp>
              <p:nvCxnSpPr>
                <p:cNvPr id="40" name="Straight Connector 39"/>
                <p:cNvCxnSpPr/>
                <p:nvPr/>
              </p:nvCxnSpPr>
              <p:spPr>
                <a:xfrm flipV="1">
                  <a:off x="10114972" y="1933763"/>
                  <a:ext cx="146608" cy="62150"/>
                </a:xfrm>
                <a:prstGeom prst="line">
                  <a:avLst/>
                </a:prstGeom>
                <a:grpFill/>
                <a:ln w="95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 flipV="1">
                  <a:off x="10114972" y="1979170"/>
                  <a:ext cx="151882" cy="18366"/>
                </a:xfrm>
                <a:prstGeom prst="line">
                  <a:avLst/>
                </a:prstGeom>
                <a:grpFill/>
                <a:ln w="95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10114972" y="2003924"/>
                  <a:ext cx="129110" cy="31431"/>
                </a:xfrm>
                <a:prstGeom prst="line">
                  <a:avLst/>
                </a:prstGeom>
                <a:grpFill/>
                <a:ln w="95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48653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Interference, Interfocal Distances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957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Raw Interfocal Distance (IFD) can be similar and normalized is different. (</a:t>
            </a:r>
            <a:r>
              <a:rPr lang="en-US" dirty="0" err="1" smtClean="0"/>
              <a:t>rbar</a:t>
            </a:r>
            <a:r>
              <a:rPr lang="en-US" dirty="0" smtClean="0"/>
              <a:t> values would be different, telomere/centromere bias might be different)</a:t>
            </a:r>
          </a:p>
          <a:p>
            <a:pPr marL="0" indent="0">
              <a:buNone/>
            </a:pPr>
            <a:r>
              <a:rPr lang="en-US" dirty="0" smtClean="0"/>
              <a:t>noting the normalized IFD accounts for differences between different sized chromosomes.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1261040" y="4336885"/>
            <a:ext cx="570096" cy="1429482"/>
            <a:chOff x="1261040" y="4336885"/>
            <a:chExt cx="570096" cy="1429482"/>
          </a:xfrm>
        </p:grpSpPr>
        <p:sp>
          <p:nvSpPr>
            <p:cNvPr id="24" name="Freeform 23"/>
            <p:cNvSpPr/>
            <p:nvPr/>
          </p:nvSpPr>
          <p:spPr>
            <a:xfrm rot="10955890">
              <a:off x="1358145" y="4336885"/>
              <a:ext cx="472991" cy="1429482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/>
            <p:cNvSpPr/>
            <p:nvPr/>
          </p:nvSpPr>
          <p:spPr>
            <a:xfrm rot="10955890">
              <a:off x="1615971" y="5435974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/>
            <p:cNvSpPr/>
            <p:nvPr/>
          </p:nvSpPr>
          <p:spPr>
            <a:xfrm rot="10955890">
              <a:off x="1261040" y="4823834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65692" y="5173082"/>
            <a:ext cx="543702" cy="648214"/>
            <a:chOff x="565692" y="5173082"/>
            <a:chExt cx="543702" cy="648214"/>
          </a:xfrm>
        </p:grpSpPr>
        <p:sp>
          <p:nvSpPr>
            <p:cNvPr id="23" name="Freeform 22"/>
            <p:cNvSpPr/>
            <p:nvPr/>
          </p:nvSpPr>
          <p:spPr>
            <a:xfrm rot="10955890">
              <a:off x="636403" y="5173082"/>
              <a:ext cx="472991" cy="631000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/>
            <p:cNvSpPr/>
            <p:nvPr/>
          </p:nvSpPr>
          <p:spPr>
            <a:xfrm rot="10955890">
              <a:off x="891518" y="5583503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/>
            <p:cNvSpPr/>
            <p:nvPr/>
          </p:nvSpPr>
          <p:spPr>
            <a:xfrm rot="10955890">
              <a:off x="565692" y="5187557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729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1943"/>
          <a:stretch/>
        </p:blipFill>
        <p:spPr>
          <a:xfrm>
            <a:off x="2682931" y="1370422"/>
            <a:ext cx="1697853" cy="53643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71521"/>
          <a:stretch/>
        </p:blipFill>
        <p:spPr>
          <a:xfrm>
            <a:off x="8945648" y="1370422"/>
            <a:ext cx="1744717" cy="5430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69898"/>
          <a:stretch/>
        </p:blipFill>
        <p:spPr>
          <a:xfrm>
            <a:off x="483406" y="1247227"/>
            <a:ext cx="1905236" cy="56107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68604"/>
          <a:stretch/>
        </p:blipFill>
        <p:spPr>
          <a:xfrm>
            <a:off x="6808846" y="1337224"/>
            <a:ext cx="1923394" cy="5430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9539" y="1370422"/>
            <a:ext cx="169267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KAZ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46268" y="1462755"/>
            <a:ext cx="169267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KAZ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45648" y="1462755"/>
            <a:ext cx="169267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PWD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688108" y="1370422"/>
            <a:ext cx="169267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PWD</a:t>
            </a:r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78220" y="229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PWD have longer IFD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88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19" y="1980042"/>
            <a:ext cx="5073710" cy="41723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406" y="1830207"/>
            <a:ext cx="5438121" cy="44719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1245" y="1947138"/>
            <a:ext cx="169267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KAZ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00328" y="1950652"/>
            <a:ext cx="169267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PWD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99540" y="1793797"/>
            <a:ext cx="169267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KAZ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548623" y="1765986"/>
            <a:ext cx="169267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PWD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78220" y="229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Normalized IFDs are larger in PWD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552784" y="3774364"/>
            <a:ext cx="169267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Raw IFD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5310068" y="3774364"/>
            <a:ext cx="169267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Normalized IFD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535794" y="6039805"/>
            <a:ext cx="847744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distance between 2 foci is ~60% of the total bivalent in PWD</a:t>
            </a:r>
          </a:p>
          <a:p>
            <a:pPr algn="ctr"/>
            <a:r>
              <a:rPr lang="en-US" dirty="0" smtClean="0"/>
              <a:t>KAZ has more variance in IFDs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0634699" y="638239"/>
            <a:ext cx="543702" cy="648214"/>
            <a:chOff x="565692" y="5173082"/>
            <a:chExt cx="543702" cy="648214"/>
          </a:xfrm>
        </p:grpSpPr>
        <p:sp>
          <p:nvSpPr>
            <p:cNvPr id="13" name="Freeform 12"/>
            <p:cNvSpPr/>
            <p:nvPr/>
          </p:nvSpPr>
          <p:spPr>
            <a:xfrm rot="10955890">
              <a:off x="636403" y="5173082"/>
              <a:ext cx="472991" cy="631000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/>
            <p:cNvSpPr/>
            <p:nvPr/>
          </p:nvSpPr>
          <p:spPr>
            <a:xfrm rot="10955890">
              <a:off x="891518" y="5583503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/>
            <p:cNvSpPr/>
            <p:nvPr/>
          </p:nvSpPr>
          <p:spPr>
            <a:xfrm rot="10955890">
              <a:off x="565692" y="5187557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438850" y="515470"/>
            <a:ext cx="574392" cy="689398"/>
            <a:chOff x="535002" y="5173082"/>
            <a:chExt cx="574392" cy="689398"/>
          </a:xfrm>
        </p:grpSpPr>
        <p:sp>
          <p:nvSpPr>
            <p:cNvPr id="17" name="Freeform 16"/>
            <p:cNvSpPr/>
            <p:nvPr/>
          </p:nvSpPr>
          <p:spPr>
            <a:xfrm rot="10955890">
              <a:off x="636403" y="5173082"/>
              <a:ext cx="472991" cy="631000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/>
            <p:cNvSpPr/>
            <p:nvPr/>
          </p:nvSpPr>
          <p:spPr>
            <a:xfrm rot="10955890">
              <a:off x="821502" y="5624687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/>
            <p:cNvSpPr/>
            <p:nvPr/>
          </p:nvSpPr>
          <p:spPr>
            <a:xfrm rot="10955890">
              <a:off x="535002" y="5422415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9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6556917" y="2531327"/>
            <a:ext cx="4148254" cy="4135094"/>
            <a:chOff x="6936059" y="2246568"/>
            <a:chExt cx="4148254" cy="446646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t="3219" r="14907"/>
            <a:stretch/>
          </p:blipFill>
          <p:spPr>
            <a:xfrm>
              <a:off x="6936059" y="2376365"/>
              <a:ext cx="4148254" cy="433667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7238296" y="2246568"/>
              <a:ext cx="169267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PWD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21336" y="2431234"/>
            <a:ext cx="4716966" cy="4042266"/>
            <a:chOff x="1234292" y="2431234"/>
            <a:chExt cx="4716966" cy="404226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/>
            <a:srcRect r="15653" b="34309"/>
            <a:stretch/>
          </p:blipFill>
          <p:spPr>
            <a:xfrm>
              <a:off x="1234292" y="2615900"/>
              <a:ext cx="4716966" cy="38576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536838" y="2431234"/>
              <a:ext cx="169267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KAZ</a:t>
              </a:r>
              <a:endParaRPr lang="en-US" dirty="0"/>
            </a:p>
          </p:txBody>
        </p:sp>
      </p:grp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350409"/>
              </p:ext>
            </p:extLst>
          </p:nvPr>
        </p:nvGraphicFramePr>
        <p:xfrm>
          <a:off x="7705492" y="483272"/>
          <a:ext cx="327275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6376"/>
                <a:gridCol w="163637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t.test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p.value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0.5468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2CO   1</a:t>
                      </a:r>
                      <a:r>
                        <a:rPr lang="en-US" baseline="30000" dirty="0" smtClean="0"/>
                        <a:t>st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0.9421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2CO  2nd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0.5403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442555" y="31894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No Difference in Average</a:t>
            </a:r>
          </a:p>
          <a:p>
            <a:r>
              <a:rPr lang="en-US" dirty="0" smtClean="0"/>
              <a:t>Normalized CO Positions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471639" y="3098030"/>
            <a:ext cx="0" cy="14000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9831659" y="3098030"/>
            <a:ext cx="0" cy="14000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059258" y="4858215"/>
            <a:ext cx="0" cy="14000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764964" y="4988313"/>
            <a:ext cx="0" cy="14000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754137" y="4858215"/>
            <a:ext cx="0" cy="1400056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0013795" y="4988313"/>
            <a:ext cx="0" cy="1400056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72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665635"/>
              </p:ext>
            </p:extLst>
          </p:nvPr>
        </p:nvGraphicFramePr>
        <p:xfrm>
          <a:off x="1389398" y="1027906"/>
          <a:ext cx="8476500" cy="45383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28"/>
                <a:gridCol w="2452054"/>
                <a:gridCol w="1742209"/>
                <a:gridCol w="1742209"/>
              </a:tblGrid>
              <a:tr h="113426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Prediction</a:t>
                      </a:r>
                    </a:p>
                    <a:p>
                      <a:pPr algn="ctr"/>
                      <a:r>
                        <a:rPr lang="en-US" dirty="0" smtClean="0"/>
                        <a:t>(based on MLH1 count)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Supported?</a:t>
                      </a:r>
                      <a:endParaRPr lang="en-US" dirty="0"/>
                    </a:p>
                  </a:txBody>
                  <a:tcPr/>
                </a:tc>
              </a:tr>
              <a:tr h="525090">
                <a:tc>
                  <a:txBody>
                    <a:bodyPr/>
                    <a:lstStyle/>
                    <a:p>
                      <a:r>
                        <a:rPr lang="en-US" dirty="0" smtClean="0"/>
                        <a:t>SC Length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Longer in PWD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Chromosome</a:t>
                      </a:r>
                      <a:r>
                        <a:rPr lang="en-US" sz="1800" baseline="0" dirty="0" smtClean="0"/>
                        <a:t> Axis is DSB / CO area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64864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Chrm</a:t>
                      </a:r>
                      <a:r>
                        <a:rPr lang="en-US" baseline="0" dirty="0" smtClean="0"/>
                        <a:t> Classes</a:t>
                      </a:r>
                    </a:p>
                    <a:p>
                      <a:r>
                        <a:rPr lang="en-US" baseline="0" dirty="0" smtClean="0"/>
                        <a:t>(1CO, 2CO)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More 2COs in PWD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gwRR</a:t>
                      </a:r>
                      <a:r>
                        <a:rPr lang="en-US" sz="1800" baseline="0" dirty="0" smtClean="0"/>
                        <a:t> = sum of chromosomes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7953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InterFocal</a:t>
                      </a:r>
                      <a:r>
                        <a:rPr lang="en-US" baseline="0" dirty="0" smtClean="0"/>
                        <a:t> Distance (IFD)  (Interference)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Shorter IFD</a:t>
                      </a:r>
                      <a:r>
                        <a:rPr lang="en-US" baseline="0" dirty="0" smtClean="0"/>
                        <a:t> in PWD</a:t>
                      </a:r>
                      <a:r>
                        <a:rPr lang="en-US" dirty="0" smtClean="0"/>
                        <a:t> (weaker inference)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CO-</a:t>
                      </a:r>
                      <a:r>
                        <a:rPr lang="en-US" sz="1800" baseline="0" dirty="0" smtClean="0"/>
                        <a:t> I</a:t>
                      </a:r>
                      <a:r>
                        <a:rPr lang="en-US" sz="1800" dirty="0" smtClean="0"/>
                        <a:t>nterference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No*</a:t>
                      </a:r>
                    </a:p>
                    <a:p>
                      <a:r>
                        <a:rPr lang="en-US" dirty="0" smtClean="0"/>
                        <a:t>(haven’t looked across bins)</a:t>
                      </a:r>
                      <a:endParaRPr lang="en-US" dirty="0"/>
                    </a:p>
                  </a:txBody>
                  <a:tcPr/>
                </a:tc>
              </a:tr>
              <a:tr h="9266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 Position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   1CO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   2CO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No </a:t>
                      </a:r>
                      <a:r>
                        <a:rPr lang="en-US" baseline="0" dirty="0" smtClean="0"/>
                        <a:t>difference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?</a:t>
                      </a:r>
                      <a:endParaRPr lang="en-US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Yes*</a:t>
                      </a:r>
                    </a:p>
                    <a:p>
                      <a:r>
                        <a:rPr lang="en-US" dirty="0" smtClean="0"/>
                        <a:t>(haven’t looked across bins)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339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873" y="594373"/>
            <a:ext cx="11360800" cy="763600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543" b="8383"/>
          <a:stretch/>
        </p:blipFill>
        <p:spPr>
          <a:xfrm>
            <a:off x="2402747" y="2370981"/>
            <a:ext cx="7421477" cy="36385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8959637" y="2954281"/>
            <a:ext cx="746011" cy="529964"/>
            <a:chOff x="9997165" y="1430028"/>
            <a:chExt cx="746011" cy="529964"/>
          </a:xfrm>
          <a:solidFill>
            <a:schemeClr val="accent2">
              <a:lumMod val="60000"/>
              <a:lumOff val="40000"/>
            </a:schemeClr>
          </a:solidFill>
        </p:grpSpPr>
        <p:cxnSp>
          <p:nvCxnSpPr>
            <p:cNvPr id="9" name="Straight Connector 8"/>
            <p:cNvCxnSpPr/>
            <p:nvPr/>
          </p:nvCxnSpPr>
          <p:spPr>
            <a:xfrm flipH="1" flipV="1">
              <a:off x="10010797" y="1625488"/>
              <a:ext cx="146608" cy="62150"/>
            </a:xfrm>
            <a:prstGeom prst="line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9997165" y="1687638"/>
              <a:ext cx="151882" cy="18366"/>
            </a:xfrm>
            <a:prstGeom prst="line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028296" y="1705233"/>
              <a:ext cx="129110" cy="31431"/>
            </a:xfrm>
            <a:prstGeom prst="line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/>
            <p:cNvGrpSpPr/>
            <p:nvPr/>
          </p:nvGrpSpPr>
          <p:grpSpPr>
            <a:xfrm>
              <a:off x="10059029" y="1430028"/>
              <a:ext cx="684147" cy="529964"/>
              <a:chOff x="1911952" y="5213997"/>
              <a:chExt cx="1139551" cy="745067"/>
            </a:xfrm>
            <a:grpFill/>
          </p:grpSpPr>
          <p:sp>
            <p:nvSpPr>
              <p:cNvPr id="17" name="Teardrop 16"/>
              <p:cNvSpPr/>
              <p:nvPr/>
            </p:nvSpPr>
            <p:spPr>
              <a:xfrm rot="12560319" flipH="1">
                <a:off x="1911952" y="5281246"/>
                <a:ext cx="254000" cy="184278"/>
              </a:xfrm>
              <a:prstGeom prst="teardrop">
                <a:avLst/>
              </a:prstGeom>
              <a:grp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Chord 17"/>
              <p:cNvSpPr/>
              <p:nvPr/>
            </p:nvSpPr>
            <p:spPr>
              <a:xfrm rot="6768170">
                <a:off x="2007914" y="5258111"/>
                <a:ext cx="745067" cy="656839"/>
              </a:xfrm>
              <a:prstGeom prst="chord">
                <a:avLst/>
              </a:prstGeom>
              <a:grp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 18"/>
              <p:cNvSpPr/>
              <p:nvPr/>
            </p:nvSpPr>
            <p:spPr>
              <a:xfrm>
                <a:off x="2616853" y="5693372"/>
                <a:ext cx="434650" cy="180318"/>
              </a:xfrm>
              <a:custGeom>
                <a:avLst/>
                <a:gdLst>
                  <a:gd name="connsiteX0" fmla="*/ 67733 w 373103"/>
                  <a:gd name="connsiteY0" fmla="*/ 0 h 169333"/>
                  <a:gd name="connsiteX1" fmla="*/ 372533 w 373103"/>
                  <a:gd name="connsiteY1" fmla="*/ 33866 h 169333"/>
                  <a:gd name="connsiteX2" fmla="*/ 0 w 373103"/>
                  <a:gd name="connsiteY2" fmla="*/ 169333 h 169333"/>
                  <a:gd name="connsiteX3" fmla="*/ 0 w 373103"/>
                  <a:gd name="connsiteY3" fmla="*/ 169333 h 16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103" h="169333">
                    <a:moveTo>
                      <a:pt x="67733" y="0"/>
                    </a:moveTo>
                    <a:cubicBezTo>
                      <a:pt x="225777" y="2822"/>
                      <a:pt x="383822" y="5644"/>
                      <a:pt x="372533" y="33866"/>
                    </a:cubicBezTo>
                    <a:cubicBezTo>
                      <a:pt x="361244" y="62088"/>
                      <a:pt x="0" y="169333"/>
                      <a:pt x="0" y="169333"/>
                    </a:cubicBezTo>
                    <a:lnTo>
                      <a:pt x="0" y="169333"/>
                    </a:lnTo>
                  </a:path>
                </a:pathLst>
              </a:custGeom>
              <a:noFill/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ardrop 19"/>
              <p:cNvSpPr/>
              <p:nvPr/>
            </p:nvSpPr>
            <p:spPr>
              <a:xfrm rot="9039681">
                <a:off x="2135718" y="5281247"/>
                <a:ext cx="254000" cy="184278"/>
              </a:xfrm>
              <a:prstGeom prst="teardrop">
                <a:avLst/>
              </a:prstGeom>
              <a:grp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163903" y="1639392"/>
              <a:ext cx="151882" cy="101592"/>
              <a:chOff x="10114972" y="1933763"/>
              <a:chExt cx="151882" cy="101592"/>
            </a:xfrm>
            <a:grpFill/>
          </p:grpSpPr>
          <p:cxnSp>
            <p:nvCxnSpPr>
              <p:cNvPr id="14" name="Straight Connector 13"/>
              <p:cNvCxnSpPr/>
              <p:nvPr/>
            </p:nvCxnSpPr>
            <p:spPr>
              <a:xfrm flipV="1">
                <a:off x="10114972" y="1933763"/>
                <a:ext cx="146608" cy="62150"/>
              </a:xfrm>
              <a:prstGeom prst="line">
                <a:avLst/>
              </a:prstGeom>
              <a:grpFill/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V="1">
                <a:off x="10114972" y="1979170"/>
                <a:ext cx="151882" cy="18366"/>
              </a:xfrm>
              <a:prstGeom prst="line">
                <a:avLst/>
              </a:prstGeom>
              <a:grpFill/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10114972" y="2003924"/>
                <a:ext cx="129110" cy="31431"/>
              </a:xfrm>
              <a:prstGeom prst="line">
                <a:avLst/>
              </a:prstGeom>
              <a:grpFill/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4259766" y="3749774"/>
            <a:ext cx="114857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CZECH II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259766" y="4265656"/>
            <a:ext cx="1257114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PWD, PWK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184068" y="2547753"/>
            <a:ext cx="114857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KAZ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027239" y="2433105"/>
            <a:ext cx="708474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SKIVE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852746" y="6501835"/>
            <a:ext cx="8513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4"/>
              </a:rPr>
              <a:t>https://natureecoevocommunity.nature.com/users/112451-jiri-forejt/posts/33713-chromosomal-reproductive-isolation-revisited</a:t>
            </a:r>
            <a:endParaRPr lang="en-US" sz="1200" dirty="0"/>
          </a:p>
        </p:txBody>
      </p:sp>
      <p:grpSp>
        <p:nvGrpSpPr>
          <p:cNvPr id="31" name="Group 30"/>
          <p:cNvGrpSpPr/>
          <p:nvPr/>
        </p:nvGrpSpPr>
        <p:grpSpPr>
          <a:xfrm>
            <a:off x="6076674" y="2450707"/>
            <a:ext cx="604686" cy="501999"/>
            <a:chOff x="9997165" y="1430028"/>
            <a:chExt cx="746011" cy="529964"/>
          </a:xfrm>
          <a:solidFill>
            <a:srgbClr val="FF0000"/>
          </a:solidFill>
        </p:grpSpPr>
        <p:cxnSp>
          <p:nvCxnSpPr>
            <p:cNvPr id="32" name="Straight Connector 31"/>
            <p:cNvCxnSpPr/>
            <p:nvPr/>
          </p:nvCxnSpPr>
          <p:spPr>
            <a:xfrm flipH="1" flipV="1">
              <a:off x="10010797" y="1625488"/>
              <a:ext cx="146608" cy="62150"/>
            </a:xfrm>
            <a:prstGeom prst="line">
              <a:avLst/>
            </a:prstGeom>
            <a:grpFill/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 flipV="1">
              <a:off x="9997165" y="1687638"/>
              <a:ext cx="151882" cy="18366"/>
            </a:xfrm>
            <a:prstGeom prst="line">
              <a:avLst/>
            </a:prstGeom>
            <a:grpFill/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10028296" y="1705233"/>
              <a:ext cx="129110" cy="31431"/>
            </a:xfrm>
            <a:prstGeom prst="line">
              <a:avLst/>
            </a:prstGeom>
            <a:grpFill/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10059029" y="1430028"/>
              <a:ext cx="684147" cy="529964"/>
              <a:chOff x="1911952" y="5213997"/>
              <a:chExt cx="1139551" cy="745067"/>
            </a:xfrm>
            <a:grpFill/>
          </p:grpSpPr>
          <p:sp>
            <p:nvSpPr>
              <p:cNvPr id="40" name="Teardrop 39"/>
              <p:cNvSpPr/>
              <p:nvPr/>
            </p:nvSpPr>
            <p:spPr>
              <a:xfrm rot="12560319" flipH="1">
                <a:off x="1911952" y="5281246"/>
                <a:ext cx="254000" cy="184278"/>
              </a:xfrm>
              <a:prstGeom prst="teardrop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Chord 40"/>
              <p:cNvSpPr/>
              <p:nvPr/>
            </p:nvSpPr>
            <p:spPr>
              <a:xfrm rot="6768170">
                <a:off x="2007914" y="5258111"/>
                <a:ext cx="745067" cy="656839"/>
              </a:xfrm>
              <a:prstGeom prst="chord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2616853" y="5693372"/>
                <a:ext cx="434650" cy="180318"/>
              </a:xfrm>
              <a:custGeom>
                <a:avLst/>
                <a:gdLst>
                  <a:gd name="connsiteX0" fmla="*/ 67733 w 373103"/>
                  <a:gd name="connsiteY0" fmla="*/ 0 h 169333"/>
                  <a:gd name="connsiteX1" fmla="*/ 372533 w 373103"/>
                  <a:gd name="connsiteY1" fmla="*/ 33866 h 169333"/>
                  <a:gd name="connsiteX2" fmla="*/ 0 w 373103"/>
                  <a:gd name="connsiteY2" fmla="*/ 169333 h 169333"/>
                  <a:gd name="connsiteX3" fmla="*/ 0 w 373103"/>
                  <a:gd name="connsiteY3" fmla="*/ 169333 h 16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103" h="169333">
                    <a:moveTo>
                      <a:pt x="67733" y="0"/>
                    </a:moveTo>
                    <a:cubicBezTo>
                      <a:pt x="225777" y="2822"/>
                      <a:pt x="383822" y="5644"/>
                      <a:pt x="372533" y="33866"/>
                    </a:cubicBezTo>
                    <a:cubicBezTo>
                      <a:pt x="361244" y="62088"/>
                      <a:pt x="0" y="169333"/>
                      <a:pt x="0" y="169333"/>
                    </a:cubicBezTo>
                    <a:lnTo>
                      <a:pt x="0" y="169333"/>
                    </a:lnTo>
                  </a:path>
                </a:pathLst>
              </a:cu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eardrop 42"/>
              <p:cNvSpPr/>
              <p:nvPr/>
            </p:nvSpPr>
            <p:spPr>
              <a:xfrm rot="9039681">
                <a:off x="2135718" y="5281247"/>
                <a:ext cx="254000" cy="184278"/>
              </a:xfrm>
              <a:prstGeom prst="teardrop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10163903" y="1639392"/>
              <a:ext cx="151882" cy="101592"/>
              <a:chOff x="10114972" y="1933763"/>
              <a:chExt cx="151882" cy="101592"/>
            </a:xfrm>
            <a:grpFill/>
          </p:grpSpPr>
          <p:cxnSp>
            <p:nvCxnSpPr>
              <p:cNvPr id="37" name="Straight Connector 36"/>
              <p:cNvCxnSpPr/>
              <p:nvPr/>
            </p:nvCxnSpPr>
            <p:spPr>
              <a:xfrm flipV="1">
                <a:off x="10114972" y="1933763"/>
                <a:ext cx="146608" cy="62150"/>
              </a:xfrm>
              <a:prstGeom prst="line">
                <a:avLst/>
              </a:prstGeom>
              <a:grpFill/>
              <a:ln w="95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V="1">
                <a:off x="10114972" y="1979170"/>
                <a:ext cx="151882" cy="18366"/>
              </a:xfrm>
              <a:prstGeom prst="line">
                <a:avLst/>
              </a:prstGeom>
              <a:grpFill/>
              <a:ln w="95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10114972" y="2003924"/>
                <a:ext cx="129110" cy="31431"/>
              </a:xfrm>
              <a:prstGeom prst="line">
                <a:avLst/>
              </a:prstGeom>
              <a:grpFill/>
              <a:ln w="95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Group 57"/>
          <p:cNvGrpSpPr/>
          <p:nvPr/>
        </p:nvGrpSpPr>
        <p:grpSpPr>
          <a:xfrm>
            <a:off x="6262921" y="4189781"/>
            <a:ext cx="659736" cy="428466"/>
            <a:chOff x="9997165" y="1430028"/>
            <a:chExt cx="746011" cy="529964"/>
          </a:xfrm>
          <a:solidFill>
            <a:srgbClr val="FF0000"/>
          </a:solidFill>
        </p:grpSpPr>
        <p:cxnSp>
          <p:nvCxnSpPr>
            <p:cNvPr id="59" name="Straight Connector 58"/>
            <p:cNvCxnSpPr/>
            <p:nvPr/>
          </p:nvCxnSpPr>
          <p:spPr>
            <a:xfrm flipH="1" flipV="1">
              <a:off x="10010797" y="1625488"/>
              <a:ext cx="146608" cy="62150"/>
            </a:xfrm>
            <a:prstGeom prst="line">
              <a:avLst/>
            </a:pr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 flipV="1">
              <a:off x="9997165" y="1687638"/>
              <a:ext cx="151882" cy="18366"/>
            </a:xfrm>
            <a:prstGeom prst="line">
              <a:avLst/>
            </a:pr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10028296" y="1705233"/>
              <a:ext cx="129110" cy="31431"/>
            </a:xfrm>
            <a:prstGeom prst="line">
              <a:avLst/>
            </a:pr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/>
            <p:cNvGrpSpPr/>
            <p:nvPr/>
          </p:nvGrpSpPr>
          <p:grpSpPr>
            <a:xfrm>
              <a:off x="10059029" y="1430028"/>
              <a:ext cx="684147" cy="529964"/>
              <a:chOff x="1911952" y="5213997"/>
              <a:chExt cx="1139551" cy="745067"/>
            </a:xfrm>
            <a:grpFill/>
          </p:grpSpPr>
          <p:sp>
            <p:nvSpPr>
              <p:cNvPr id="67" name="Teardrop 66"/>
              <p:cNvSpPr/>
              <p:nvPr/>
            </p:nvSpPr>
            <p:spPr>
              <a:xfrm rot="12560319" flipH="1">
                <a:off x="1911952" y="5281246"/>
                <a:ext cx="254000" cy="184278"/>
              </a:xfrm>
              <a:prstGeom prst="teardrop">
                <a:avLst/>
              </a:prstGeom>
              <a:grpFill/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Chord 67"/>
              <p:cNvSpPr/>
              <p:nvPr/>
            </p:nvSpPr>
            <p:spPr>
              <a:xfrm rot="6768170">
                <a:off x="2007914" y="5258111"/>
                <a:ext cx="745067" cy="656839"/>
              </a:xfrm>
              <a:prstGeom prst="chord">
                <a:avLst/>
              </a:prstGeom>
              <a:grpFill/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reeform 68"/>
              <p:cNvSpPr/>
              <p:nvPr/>
            </p:nvSpPr>
            <p:spPr>
              <a:xfrm>
                <a:off x="2616853" y="5693372"/>
                <a:ext cx="434650" cy="180318"/>
              </a:xfrm>
              <a:custGeom>
                <a:avLst/>
                <a:gdLst>
                  <a:gd name="connsiteX0" fmla="*/ 67733 w 373103"/>
                  <a:gd name="connsiteY0" fmla="*/ 0 h 169333"/>
                  <a:gd name="connsiteX1" fmla="*/ 372533 w 373103"/>
                  <a:gd name="connsiteY1" fmla="*/ 33866 h 169333"/>
                  <a:gd name="connsiteX2" fmla="*/ 0 w 373103"/>
                  <a:gd name="connsiteY2" fmla="*/ 169333 h 169333"/>
                  <a:gd name="connsiteX3" fmla="*/ 0 w 373103"/>
                  <a:gd name="connsiteY3" fmla="*/ 169333 h 16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103" h="169333">
                    <a:moveTo>
                      <a:pt x="67733" y="0"/>
                    </a:moveTo>
                    <a:cubicBezTo>
                      <a:pt x="225777" y="2822"/>
                      <a:pt x="383822" y="5644"/>
                      <a:pt x="372533" y="33866"/>
                    </a:cubicBezTo>
                    <a:cubicBezTo>
                      <a:pt x="361244" y="62088"/>
                      <a:pt x="0" y="169333"/>
                      <a:pt x="0" y="169333"/>
                    </a:cubicBezTo>
                    <a:lnTo>
                      <a:pt x="0" y="169333"/>
                    </a:lnTo>
                  </a:path>
                </a:pathLst>
              </a:custGeom>
              <a:noFill/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ardrop 69"/>
              <p:cNvSpPr/>
              <p:nvPr/>
            </p:nvSpPr>
            <p:spPr>
              <a:xfrm rot="9039681">
                <a:off x="2135718" y="5281247"/>
                <a:ext cx="254000" cy="184278"/>
              </a:xfrm>
              <a:prstGeom prst="teardrop">
                <a:avLst/>
              </a:prstGeom>
              <a:grpFill/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10163903" y="1639392"/>
              <a:ext cx="151882" cy="101592"/>
              <a:chOff x="10114972" y="1933763"/>
              <a:chExt cx="151882" cy="101592"/>
            </a:xfrm>
            <a:grpFill/>
          </p:grpSpPr>
          <p:cxnSp>
            <p:nvCxnSpPr>
              <p:cNvPr id="64" name="Straight Connector 63"/>
              <p:cNvCxnSpPr/>
              <p:nvPr/>
            </p:nvCxnSpPr>
            <p:spPr>
              <a:xfrm flipV="1">
                <a:off x="10114972" y="1933763"/>
                <a:ext cx="146608" cy="62150"/>
              </a:xfrm>
              <a:prstGeom prst="line">
                <a:avLst/>
              </a:prstGeom>
              <a:grpFill/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V="1">
                <a:off x="10114972" y="1979170"/>
                <a:ext cx="151882" cy="18366"/>
              </a:xfrm>
              <a:prstGeom prst="line">
                <a:avLst/>
              </a:prstGeom>
              <a:grpFill/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10114972" y="2003924"/>
                <a:ext cx="129110" cy="31431"/>
              </a:xfrm>
              <a:prstGeom prst="line">
                <a:avLst/>
              </a:prstGeom>
              <a:grpFill/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Group 70"/>
          <p:cNvGrpSpPr/>
          <p:nvPr/>
        </p:nvGrpSpPr>
        <p:grpSpPr>
          <a:xfrm>
            <a:off x="6503864" y="3599123"/>
            <a:ext cx="563998" cy="437646"/>
            <a:chOff x="9997165" y="1430028"/>
            <a:chExt cx="746011" cy="529964"/>
          </a:xfrm>
          <a:solidFill>
            <a:srgbClr val="FF0000"/>
          </a:solidFill>
        </p:grpSpPr>
        <p:cxnSp>
          <p:nvCxnSpPr>
            <p:cNvPr id="72" name="Straight Connector 71"/>
            <p:cNvCxnSpPr/>
            <p:nvPr/>
          </p:nvCxnSpPr>
          <p:spPr>
            <a:xfrm flipH="1" flipV="1">
              <a:off x="10010797" y="1625488"/>
              <a:ext cx="146608" cy="62150"/>
            </a:xfrm>
            <a:prstGeom prst="line">
              <a:avLst/>
            </a:pr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 flipV="1">
              <a:off x="9997165" y="1687638"/>
              <a:ext cx="151882" cy="18366"/>
            </a:xfrm>
            <a:prstGeom prst="line">
              <a:avLst/>
            </a:pr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10028296" y="1705233"/>
              <a:ext cx="129110" cy="31431"/>
            </a:xfrm>
            <a:prstGeom prst="line">
              <a:avLst/>
            </a:pr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oup 74"/>
            <p:cNvGrpSpPr/>
            <p:nvPr/>
          </p:nvGrpSpPr>
          <p:grpSpPr>
            <a:xfrm>
              <a:off x="10059029" y="1430028"/>
              <a:ext cx="684147" cy="529964"/>
              <a:chOff x="1911952" y="5213997"/>
              <a:chExt cx="1139551" cy="745067"/>
            </a:xfrm>
            <a:grpFill/>
          </p:grpSpPr>
          <p:sp>
            <p:nvSpPr>
              <p:cNvPr id="80" name="Teardrop 79"/>
              <p:cNvSpPr/>
              <p:nvPr/>
            </p:nvSpPr>
            <p:spPr>
              <a:xfrm rot="12560319" flipH="1">
                <a:off x="1911952" y="5281246"/>
                <a:ext cx="254000" cy="184278"/>
              </a:xfrm>
              <a:prstGeom prst="teardrop">
                <a:avLst/>
              </a:prstGeom>
              <a:grpFill/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Chord 80"/>
              <p:cNvSpPr/>
              <p:nvPr/>
            </p:nvSpPr>
            <p:spPr>
              <a:xfrm rot="6768170">
                <a:off x="2007914" y="5258111"/>
                <a:ext cx="745067" cy="656839"/>
              </a:xfrm>
              <a:prstGeom prst="chord">
                <a:avLst/>
              </a:prstGeom>
              <a:grpFill/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reeform 81"/>
              <p:cNvSpPr/>
              <p:nvPr/>
            </p:nvSpPr>
            <p:spPr>
              <a:xfrm>
                <a:off x="2616853" y="5693372"/>
                <a:ext cx="434650" cy="180318"/>
              </a:xfrm>
              <a:custGeom>
                <a:avLst/>
                <a:gdLst>
                  <a:gd name="connsiteX0" fmla="*/ 67733 w 373103"/>
                  <a:gd name="connsiteY0" fmla="*/ 0 h 169333"/>
                  <a:gd name="connsiteX1" fmla="*/ 372533 w 373103"/>
                  <a:gd name="connsiteY1" fmla="*/ 33866 h 169333"/>
                  <a:gd name="connsiteX2" fmla="*/ 0 w 373103"/>
                  <a:gd name="connsiteY2" fmla="*/ 169333 h 169333"/>
                  <a:gd name="connsiteX3" fmla="*/ 0 w 373103"/>
                  <a:gd name="connsiteY3" fmla="*/ 169333 h 16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103" h="169333">
                    <a:moveTo>
                      <a:pt x="67733" y="0"/>
                    </a:moveTo>
                    <a:cubicBezTo>
                      <a:pt x="225777" y="2822"/>
                      <a:pt x="383822" y="5644"/>
                      <a:pt x="372533" y="33866"/>
                    </a:cubicBezTo>
                    <a:cubicBezTo>
                      <a:pt x="361244" y="62088"/>
                      <a:pt x="0" y="169333"/>
                      <a:pt x="0" y="169333"/>
                    </a:cubicBezTo>
                    <a:lnTo>
                      <a:pt x="0" y="169333"/>
                    </a:lnTo>
                  </a:path>
                </a:pathLst>
              </a:custGeom>
              <a:noFill/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ardrop 82"/>
              <p:cNvSpPr/>
              <p:nvPr/>
            </p:nvSpPr>
            <p:spPr>
              <a:xfrm rot="9039681">
                <a:off x="2135718" y="5281247"/>
                <a:ext cx="254000" cy="184278"/>
              </a:xfrm>
              <a:prstGeom prst="teardrop">
                <a:avLst/>
              </a:prstGeom>
              <a:grpFill/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10163903" y="1639392"/>
              <a:ext cx="151882" cy="101592"/>
              <a:chOff x="10114972" y="1933763"/>
              <a:chExt cx="151882" cy="101592"/>
            </a:xfrm>
            <a:grpFill/>
          </p:grpSpPr>
          <p:cxnSp>
            <p:nvCxnSpPr>
              <p:cNvPr id="77" name="Straight Connector 76"/>
              <p:cNvCxnSpPr/>
              <p:nvPr/>
            </p:nvCxnSpPr>
            <p:spPr>
              <a:xfrm flipV="1">
                <a:off x="10114972" y="1933763"/>
                <a:ext cx="146608" cy="62150"/>
              </a:xfrm>
              <a:prstGeom prst="line">
                <a:avLst/>
              </a:prstGeom>
              <a:grpFill/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flipV="1">
                <a:off x="10114972" y="1979170"/>
                <a:ext cx="151882" cy="18366"/>
              </a:xfrm>
              <a:prstGeom prst="line">
                <a:avLst/>
              </a:prstGeom>
              <a:grpFill/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10114972" y="2003924"/>
                <a:ext cx="129110" cy="31431"/>
              </a:xfrm>
              <a:prstGeom prst="line">
                <a:avLst/>
              </a:prstGeom>
              <a:grpFill/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2587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571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59" y="2049462"/>
            <a:ext cx="5803441" cy="4351338"/>
          </a:xfrm>
        </p:spPr>
      </p:pic>
      <p:sp>
        <p:nvSpPr>
          <p:cNvPr id="7" name="TextBox 6"/>
          <p:cNvSpPr txBox="1"/>
          <p:nvPr/>
        </p:nvSpPr>
        <p:spPr>
          <a:xfrm>
            <a:off x="5426765" y="2683565"/>
            <a:ext cx="3331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 if these are partially accurate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493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46" y="1525838"/>
            <a:ext cx="5688254" cy="4651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475" y="1732754"/>
            <a:ext cx="5548779" cy="453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2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89" y="1027906"/>
            <a:ext cx="7114032" cy="533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51304" y="2266122"/>
            <a:ext cx="4075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Test the correlation between single cell measures and multi-cell measures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63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Chapter 3, </a:t>
            </a:r>
            <a:r>
              <a:rPr lang="en-US" i="1" dirty="0" err="1" smtClean="0"/>
              <a:t>Evo</a:t>
            </a:r>
            <a:r>
              <a:rPr lang="en-US" i="1" dirty="0" smtClean="0"/>
              <a:t>. and sexual </a:t>
            </a:r>
            <a:r>
              <a:rPr lang="en-US" i="1" dirty="0"/>
              <a:t>d</a:t>
            </a:r>
            <a:r>
              <a:rPr lang="en-US" i="1" dirty="0" smtClean="0"/>
              <a:t>imorphism of </a:t>
            </a:r>
            <a:r>
              <a:rPr lang="en-US" i="1" dirty="0"/>
              <a:t>meiotic </a:t>
            </a:r>
            <a:r>
              <a:rPr lang="en-US" i="1" dirty="0" smtClean="0"/>
              <a:t>features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5861" y="1792075"/>
            <a:ext cx="4839586" cy="43513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r>
              <a:rPr lang="en-US" dirty="0" smtClean="0"/>
              <a:t>Meiotic features</a:t>
            </a:r>
          </a:p>
          <a:p>
            <a:pPr lvl="1"/>
            <a:r>
              <a:rPr lang="en-US" dirty="0"/>
              <a:t>SC length, CO position, and interference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Focus male pattern in </a:t>
            </a:r>
            <a:r>
              <a:rPr lang="en-US" i="1" dirty="0" err="1" smtClean="0"/>
              <a:t>M.m.muscuslus</a:t>
            </a:r>
            <a:r>
              <a:rPr lang="en-US" dirty="0" smtClean="0"/>
              <a:t> PWD </a:t>
            </a:r>
            <a:r>
              <a:rPr lang="en-US" dirty="0" smtClean="0"/>
              <a:t>and </a:t>
            </a:r>
            <a:r>
              <a:rPr lang="en-US" dirty="0" smtClean="0"/>
              <a:t>KAZ</a:t>
            </a:r>
          </a:p>
          <a:p>
            <a:endParaRPr lang="en-US" dirty="0"/>
          </a:p>
          <a:p>
            <a:r>
              <a:rPr lang="en-US" dirty="0" smtClean="0"/>
              <a:t>What differences in features are associated with rapid evolution of </a:t>
            </a:r>
            <a:r>
              <a:rPr lang="en-US" dirty="0" err="1" smtClean="0"/>
              <a:t>gwRR</a:t>
            </a:r>
            <a:r>
              <a:rPr lang="en-US" dirty="0" smtClean="0"/>
              <a:t>?</a:t>
            </a:r>
          </a:p>
          <a:p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6096000" y="1339590"/>
            <a:ext cx="5534181" cy="4893033"/>
            <a:chOff x="6096000" y="1339590"/>
            <a:chExt cx="5534181" cy="4893033"/>
          </a:xfrm>
        </p:grpSpPr>
        <p:grpSp>
          <p:nvGrpSpPr>
            <p:cNvPr id="4" name="Group 3"/>
            <p:cNvGrpSpPr/>
            <p:nvPr/>
          </p:nvGrpSpPr>
          <p:grpSpPr>
            <a:xfrm>
              <a:off x="6096000" y="1339590"/>
              <a:ext cx="5534181" cy="4893033"/>
              <a:chOff x="3094139" y="975167"/>
              <a:chExt cx="6267326" cy="550545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3094139" y="975167"/>
                <a:ext cx="6267326" cy="5505450"/>
                <a:chOff x="1432979" y="1161396"/>
                <a:chExt cx="6267326" cy="5505450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3814" r="25085"/>
                <a:stretch/>
              </p:blipFill>
              <p:spPr>
                <a:xfrm>
                  <a:off x="1432979" y="1829270"/>
                  <a:ext cx="5251600" cy="4837576"/>
                </a:xfrm>
                <a:prstGeom prst="rect">
                  <a:avLst/>
                </a:prstGeom>
              </p:spPr>
            </p:pic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6620"/>
                <a:stretch/>
              </p:blipFill>
              <p:spPr>
                <a:xfrm>
                  <a:off x="6684579" y="1161396"/>
                  <a:ext cx="1015726" cy="5505450"/>
                </a:xfrm>
                <a:prstGeom prst="rect">
                  <a:avLst/>
                </a:prstGeom>
              </p:spPr>
            </p:pic>
          </p:grpSp>
          <p:sp>
            <p:nvSpPr>
              <p:cNvPr id="8" name="TextBox 7"/>
              <p:cNvSpPr txBox="1"/>
              <p:nvPr/>
            </p:nvSpPr>
            <p:spPr>
              <a:xfrm>
                <a:off x="6674282" y="5519398"/>
                <a:ext cx="62567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KAZ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156008" y="2362200"/>
                <a:ext cx="774796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PWD</a:t>
                </a:r>
              </a:p>
              <a:p>
                <a:r>
                  <a:rPr lang="en-US" dirty="0" smtClean="0"/>
                  <a:t>MSM</a:t>
                </a:r>
                <a:endParaRPr lang="en-US" dirty="0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6666623" y="1748505"/>
              <a:ext cx="250010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MLH1 Counts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2534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23" y="1318591"/>
            <a:ext cx="7114032" cy="533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51913" y="2445026"/>
            <a:ext cx="2623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Test if kinks affect SC length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729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mice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0341077"/>
              </p:ext>
            </p:extLst>
          </p:nvPr>
        </p:nvGraphicFramePr>
        <p:xfrm>
          <a:off x="282937" y="1804086"/>
          <a:ext cx="5813063" cy="3267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0162"/>
                <a:gridCol w="1894877"/>
                <a:gridCol w="859012"/>
                <a:gridCol w="859012"/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weeks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Check </a:t>
                      </a:r>
                      <a:r>
                        <a:rPr lang="en-US" dirty="0" err="1" smtClean="0"/>
                        <a:t>Biv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18may15_PWD_m1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18may15_PWD_m2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1apr16_PWD_m3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7.571429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6mar16_PWD_m1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7.857143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1apr16_PWD_m1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8.571429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1apr16_PWD_m2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8.571429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1mar15_PWD_m1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11.57143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9471123"/>
              </p:ext>
            </p:extLst>
          </p:nvPr>
        </p:nvGraphicFramePr>
        <p:xfrm>
          <a:off x="8072256" y="1804086"/>
          <a:ext cx="5940306" cy="4941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9620"/>
                <a:gridCol w="2350389"/>
                <a:gridCol w="540297"/>
              </a:tblGrid>
              <a:tr h="4125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weeks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Check </a:t>
                      </a:r>
                      <a:r>
                        <a:rPr lang="en-US" dirty="0" err="1" smtClean="0"/>
                        <a:t>Biv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21may18_KAZ_m2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30may18_KAZ_m1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8.285714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30may18_KAZ_m2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8.285714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30may18_KAZ_m3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8.285714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4dec17_KAZ_m1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8.857143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11jan18_KAZ_m2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9.714286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11jan18_KAZ_m3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9.714286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11jan18_KAZ_m4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9.714286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21may18_KAZ_m1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Y?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11feb18_KAZ_m1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8702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9397" y="403761"/>
            <a:ext cx="380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 RW’s algorithm data?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4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Normalized positions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712" y="1027906"/>
            <a:ext cx="6790476" cy="55619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15979"/>
          <a:stretch/>
        </p:blipFill>
        <p:spPr>
          <a:xfrm>
            <a:off x="-188259" y="1027906"/>
            <a:ext cx="5705388" cy="5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92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19861" y="1422376"/>
            <a:ext cx="4083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4 chromosomes, average of 8 COs per nucleus</a:t>
            </a:r>
          </a:p>
          <a:p>
            <a:endParaRPr lang="en-US" sz="2400" dirty="0"/>
          </a:p>
        </p:txBody>
      </p:sp>
      <p:grpSp>
        <p:nvGrpSpPr>
          <p:cNvPr id="55" name="Group 54"/>
          <p:cNvGrpSpPr/>
          <p:nvPr/>
        </p:nvGrpSpPr>
        <p:grpSpPr>
          <a:xfrm>
            <a:off x="271487" y="1860827"/>
            <a:ext cx="2879387" cy="2334638"/>
            <a:chOff x="740620" y="3693620"/>
            <a:chExt cx="2879387" cy="2334638"/>
          </a:xfrm>
        </p:grpSpPr>
        <p:sp>
          <p:nvSpPr>
            <p:cNvPr id="4" name="Oval 3"/>
            <p:cNvSpPr/>
            <p:nvPr/>
          </p:nvSpPr>
          <p:spPr>
            <a:xfrm>
              <a:off x="740620" y="3693620"/>
              <a:ext cx="2879387" cy="233463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4"/>
            <p:cNvSpPr/>
            <p:nvPr/>
          </p:nvSpPr>
          <p:spPr>
            <a:xfrm>
              <a:off x="2647241" y="4374327"/>
              <a:ext cx="723988" cy="1110663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 flipV="1">
              <a:off x="1674475" y="4470560"/>
              <a:ext cx="723988" cy="563443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1425697" y="4050007"/>
              <a:ext cx="407029" cy="475586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1205501" y="4947584"/>
              <a:ext cx="1263126" cy="778932"/>
            </a:xfrm>
            <a:custGeom>
              <a:avLst/>
              <a:gdLst>
                <a:gd name="connsiteX0" fmla="*/ 0 w 1263126"/>
                <a:gd name="connsiteY0" fmla="*/ 0 h 778932"/>
                <a:gd name="connsiteX1" fmla="*/ 330740 w 1263126"/>
                <a:gd name="connsiteY1" fmla="*/ 680936 h 778932"/>
                <a:gd name="connsiteX2" fmla="*/ 836579 w 1263126"/>
                <a:gd name="connsiteY2" fmla="*/ 778212 h 778932"/>
                <a:gd name="connsiteX3" fmla="*/ 1225685 w 1263126"/>
                <a:gd name="connsiteY3" fmla="*/ 719847 h 778932"/>
                <a:gd name="connsiteX4" fmla="*/ 1225685 w 1263126"/>
                <a:gd name="connsiteY4" fmla="*/ 700391 h 77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126" h="778932">
                  <a:moveTo>
                    <a:pt x="0" y="0"/>
                  </a:moveTo>
                  <a:cubicBezTo>
                    <a:pt x="95655" y="275617"/>
                    <a:pt x="191310" y="551234"/>
                    <a:pt x="330740" y="680936"/>
                  </a:cubicBezTo>
                  <a:cubicBezTo>
                    <a:pt x="470170" y="810638"/>
                    <a:pt x="687422" y="771727"/>
                    <a:pt x="836579" y="778212"/>
                  </a:cubicBezTo>
                  <a:cubicBezTo>
                    <a:pt x="985736" y="784697"/>
                    <a:pt x="1160834" y="732817"/>
                    <a:pt x="1225685" y="719847"/>
                  </a:cubicBezTo>
                  <a:cubicBezTo>
                    <a:pt x="1290536" y="706877"/>
                    <a:pt x="1258110" y="703634"/>
                    <a:pt x="1225685" y="700391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/>
            <p:cNvSpPr/>
            <p:nvPr/>
          </p:nvSpPr>
          <p:spPr>
            <a:xfrm>
              <a:off x="3264224" y="4599571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/>
            <p:cNvSpPr/>
            <p:nvPr/>
          </p:nvSpPr>
          <p:spPr>
            <a:xfrm>
              <a:off x="3070782" y="4350796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/>
            <p:cNvSpPr/>
            <p:nvPr/>
          </p:nvSpPr>
          <p:spPr>
            <a:xfrm>
              <a:off x="2819586" y="4333258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/>
            <p:cNvSpPr/>
            <p:nvPr/>
          </p:nvSpPr>
          <p:spPr>
            <a:xfrm>
              <a:off x="3155879" y="5214350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/>
            <p:cNvSpPr/>
            <p:nvPr/>
          </p:nvSpPr>
          <p:spPr>
            <a:xfrm>
              <a:off x="3225313" y="4943711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/>
            <p:cNvSpPr/>
            <p:nvPr/>
          </p:nvSpPr>
          <p:spPr>
            <a:xfrm>
              <a:off x="2670572" y="4558188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/>
            <p:cNvSpPr/>
            <p:nvPr/>
          </p:nvSpPr>
          <p:spPr>
            <a:xfrm>
              <a:off x="2295563" y="4645842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/>
            <p:cNvSpPr/>
            <p:nvPr/>
          </p:nvSpPr>
          <p:spPr>
            <a:xfrm>
              <a:off x="2082023" y="4856598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271476" y="2401893"/>
            <a:ext cx="2879387" cy="2334638"/>
            <a:chOff x="4655175" y="3643716"/>
            <a:chExt cx="2879387" cy="2334638"/>
          </a:xfrm>
        </p:grpSpPr>
        <p:sp>
          <p:nvSpPr>
            <p:cNvPr id="19" name="Oval 18"/>
            <p:cNvSpPr/>
            <p:nvPr/>
          </p:nvSpPr>
          <p:spPr>
            <a:xfrm>
              <a:off x="4655175" y="3643716"/>
              <a:ext cx="2879387" cy="233463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561796" y="4324423"/>
              <a:ext cx="723988" cy="1110663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 flipV="1">
              <a:off x="5589030" y="4420656"/>
              <a:ext cx="723988" cy="563443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5340252" y="4000103"/>
              <a:ext cx="407029" cy="475586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5120056" y="4897680"/>
              <a:ext cx="1263126" cy="778932"/>
            </a:xfrm>
            <a:custGeom>
              <a:avLst/>
              <a:gdLst>
                <a:gd name="connsiteX0" fmla="*/ 0 w 1263126"/>
                <a:gd name="connsiteY0" fmla="*/ 0 h 778932"/>
                <a:gd name="connsiteX1" fmla="*/ 330740 w 1263126"/>
                <a:gd name="connsiteY1" fmla="*/ 680936 h 778932"/>
                <a:gd name="connsiteX2" fmla="*/ 836579 w 1263126"/>
                <a:gd name="connsiteY2" fmla="*/ 778212 h 778932"/>
                <a:gd name="connsiteX3" fmla="*/ 1225685 w 1263126"/>
                <a:gd name="connsiteY3" fmla="*/ 719847 h 778932"/>
                <a:gd name="connsiteX4" fmla="*/ 1225685 w 1263126"/>
                <a:gd name="connsiteY4" fmla="*/ 700391 h 77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126" h="778932">
                  <a:moveTo>
                    <a:pt x="0" y="0"/>
                  </a:moveTo>
                  <a:cubicBezTo>
                    <a:pt x="95655" y="275617"/>
                    <a:pt x="191310" y="551234"/>
                    <a:pt x="330740" y="680936"/>
                  </a:cubicBezTo>
                  <a:cubicBezTo>
                    <a:pt x="470170" y="810638"/>
                    <a:pt x="687422" y="771727"/>
                    <a:pt x="836579" y="778212"/>
                  </a:cubicBezTo>
                  <a:cubicBezTo>
                    <a:pt x="985736" y="784697"/>
                    <a:pt x="1160834" y="732817"/>
                    <a:pt x="1225685" y="719847"/>
                  </a:cubicBezTo>
                  <a:cubicBezTo>
                    <a:pt x="1290536" y="706877"/>
                    <a:pt x="1258110" y="703634"/>
                    <a:pt x="1225685" y="700391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Connector 23"/>
            <p:cNvSpPr/>
            <p:nvPr/>
          </p:nvSpPr>
          <p:spPr>
            <a:xfrm>
              <a:off x="7178779" y="4549667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/>
            <p:cNvSpPr/>
            <p:nvPr/>
          </p:nvSpPr>
          <p:spPr>
            <a:xfrm>
              <a:off x="6985337" y="4300892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/>
            <p:cNvSpPr/>
            <p:nvPr/>
          </p:nvSpPr>
          <p:spPr>
            <a:xfrm>
              <a:off x="6734141" y="4283354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/>
            <p:cNvSpPr/>
            <p:nvPr/>
          </p:nvSpPr>
          <p:spPr>
            <a:xfrm>
              <a:off x="5620821" y="3991541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/>
            <p:cNvSpPr/>
            <p:nvPr/>
          </p:nvSpPr>
          <p:spPr>
            <a:xfrm>
              <a:off x="5550656" y="4309217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/>
            <p:cNvSpPr/>
            <p:nvPr/>
          </p:nvSpPr>
          <p:spPr>
            <a:xfrm>
              <a:off x="7084382" y="4945134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/>
            <p:cNvSpPr/>
            <p:nvPr/>
          </p:nvSpPr>
          <p:spPr>
            <a:xfrm>
              <a:off x="5352095" y="3944144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/>
            <p:cNvSpPr/>
            <p:nvPr/>
          </p:nvSpPr>
          <p:spPr>
            <a:xfrm>
              <a:off x="6520132" y="4469692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/>
            <p:cNvSpPr/>
            <p:nvPr/>
          </p:nvSpPr>
          <p:spPr>
            <a:xfrm>
              <a:off x="7018273" y="5234131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868749" y="4260408"/>
            <a:ext cx="2879387" cy="2334638"/>
            <a:chOff x="286625" y="4009013"/>
            <a:chExt cx="2879387" cy="2334638"/>
          </a:xfrm>
        </p:grpSpPr>
        <p:sp>
          <p:nvSpPr>
            <p:cNvPr id="57" name="Oval 56"/>
            <p:cNvSpPr/>
            <p:nvPr/>
          </p:nvSpPr>
          <p:spPr>
            <a:xfrm>
              <a:off x="286625" y="4009013"/>
              <a:ext cx="2879387" cy="233463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>
              <a:off x="2193246" y="4689720"/>
              <a:ext cx="723988" cy="1110663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flipV="1">
              <a:off x="1220480" y="4785953"/>
              <a:ext cx="723988" cy="563443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9"/>
            <p:cNvSpPr/>
            <p:nvPr/>
          </p:nvSpPr>
          <p:spPr>
            <a:xfrm>
              <a:off x="971702" y="4365400"/>
              <a:ext cx="407029" cy="475586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 60"/>
            <p:cNvSpPr/>
            <p:nvPr/>
          </p:nvSpPr>
          <p:spPr>
            <a:xfrm>
              <a:off x="751506" y="5262977"/>
              <a:ext cx="1263126" cy="778932"/>
            </a:xfrm>
            <a:custGeom>
              <a:avLst/>
              <a:gdLst>
                <a:gd name="connsiteX0" fmla="*/ 0 w 1263126"/>
                <a:gd name="connsiteY0" fmla="*/ 0 h 778932"/>
                <a:gd name="connsiteX1" fmla="*/ 330740 w 1263126"/>
                <a:gd name="connsiteY1" fmla="*/ 680936 h 778932"/>
                <a:gd name="connsiteX2" fmla="*/ 836579 w 1263126"/>
                <a:gd name="connsiteY2" fmla="*/ 778212 h 778932"/>
                <a:gd name="connsiteX3" fmla="*/ 1225685 w 1263126"/>
                <a:gd name="connsiteY3" fmla="*/ 719847 h 778932"/>
                <a:gd name="connsiteX4" fmla="*/ 1225685 w 1263126"/>
                <a:gd name="connsiteY4" fmla="*/ 700391 h 77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126" h="778932">
                  <a:moveTo>
                    <a:pt x="0" y="0"/>
                  </a:moveTo>
                  <a:cubicBezTo>
                    <a:pt x="95655" y="275617"/>
                    <a:pt x="191310" y="551234"/>
                    <a:pt x="330740" y="680936"/>
                  </a:cubicBezTo>
                  <a:cubicBezTo>
                    <a:pt x="470170" y="810638"/>
                    <a:pt x="687422" y="771727"/>
                    <a:pt x="836579" y="778212"/>
                  </a:cubicBezTo>
                  <a:cubicBezTo>
                    <a:pt x="985736" y="784697"/>
                    <a:pt x="1160834" y="732817"/>
                    <a:pt x="1225685" y="719847"/>
                  </a:cubicBezTo>
                  <a:cubicBezTo>
                    <a:pt x="1290536" y="706877"/>
                    <a:pt x="1258110" y="703634"/>
                    <a:pt x="1225685" y="700391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/>
            <p:cNvSpPr/>
            <p:nvPr/>
          </p:nvSpPr>
          <p:spPr>
            <a:xfrm>
              <a:off x="1254412" y="4386064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/>
            <p:cNvSpPr/>
            <p:nvPr/>
          </p:nvSpPr>
          <p:spPr>
            <a:xfrm>
              <a:off x="864888" y="5638824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/>
            <p:cNvSpPr/>
            <p:nvPr/>
          </p:nvSpPr>
          <p:spPr>
            <a:xfrm>
              <a:off x="2365591" y="4648651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/>
            <p:cNvSpPr/>
            <p:nvPr/>
          </p:nvSpPr>
          <p:spPr>
            <a:xfrm>
              <a:off x="751506" y="5442867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/>
            <p:cNvSpPr/>
            <p:nvPr/>
          </p:nvSpPr>
          <p:spPr>
            <a:xfrm>
              <a:off x="1068211" y="4246418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/>
            <p:cNvSpPr/>
            <p:nvPr/>
          </p:nvSpPr>
          <p:spPr>
            <a:xfrm>
              <a:off x="2165367" y="4832759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/>
            <p:cNvSpPr/>
            <p:nvPr/>
          </p:nvSpPr>
          <p:spPr>
            <a:xfrm>
              <a:off x="1373063" y="5197373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/>
            <p:cNvSpPr/>
            <p:nvPr/>
          </p:nvSpPr>
          <p:spPr>
            <a:xfrm>
              <a:off x="1628028" y="5171991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8148874" y="1975382"/>
            <a:ext cx="2879387" cy="2334638"/>
            <a:chOff x="8134435" y="1651306"/>
            <a:chExt cx="2879387" cy="2334638"/>
          </a:xfrm>
        </p:grpSpPr>
        <p:sp>
          <p:nvSpPr>
            <p:cNvPr id="53" name="Oval 52"/>
            <p:cNvSpPr/>
            <p:nvPr/>
          </p:nvSpPr>
          <p:spPr>
            <a:xfrm rot="10955890">
              <a:off x="8134435" y="1651306"/>
              <a:ext cx="2879387" cy="233463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55"/>
            <p:cNvSpPr/>
            <p:nvPr/>
          </p:nvSpPr>
          <p:spPr>
            <a:xfrm rot="10955890">
              <a:off x="8387180" y="2157069"/>
              <a:ext cx="723988" cy="1110663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0955890" flipV="1">
              <a:off x="9350906" y="2651970"/>
              <a:ext cx="723988" cy="563443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 71"/>
            <p:cNvSpPr/>
            <p:nvPr/>
          </p:nvSpPr>
          <p:spPr>
            <a:xfrm rot="10955890">
              <a:off x="9895169" y="3178364"/>
              <a:ext cx="407029" cy="475586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0955890">
              <a:off x="9307045" y="1969097"/>
              <a:ext cx="1263126" cy="778932"/>
            </a:xfrm>
            <a:custGeom>
              <a:avLst/>
              <a:gdLst>
                <a:gd name="connsiteX0" fmla="*/ 0 w 1263126"/>
                <a:gd name="connsiteY0" fmla="*/ 0 h 778932"/>
                <a:gd name="connsiteX1" fmla="*/ 330740 w 1263126"/>
                <a:gd name="connsiteY1" fmla="*/ 680936 h 778932"/>
                <a:gd name="connsiteX2" fmla="*/ 836579 w 1263126"/>
                <a:gd name="connsiteY2" fmla="*/ 778212 h 778932"/>
                <a:gd name="connsiteX3" fmla="*/ 1225685 w 1263126"/>
                <a:gd name="connsiteY3" fmla="*/ 719847 h 778932"/>
                <a:gd name="connsiteX4" fmla="*/ 1225685 w 1263126"/>
                <a:gd name="connsiteY4" fmla="*/ 700391 h 77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126" h="778932">
                  <a:moveTo>
                    <a:pt x="0" y="0"/>
                  </a:moveTo>
                  <a:cubicBezTo>
                    <a:pt x="95655" y="275617"/>
                    <a:pt x="191310" y="551234"/>
                    <a:pt x="330740" y="680936"/>
                  </a:cubicBezTo>
                  <a:cubicBezTo>
                    <a:pt x="470170" y="810638"/>
                    <a:pt x="687422" y="771727"/>
                    <a:pt x="836579" y="778212"/>
                  </a:cubicBezTo>
                  <a:cubicBezTo>
                    <a:pt x="985736" y="784697"/>
                    <a:pt x="1160834" y="732817"/>
                    <a:pt x="1225685" y="719847"/>
                  </a:cubicBezTo>
                  <a:cubicBezTo>
                    <a:pt x="1290536" y="706877"/>
                    <a:pt x="1258110" y="703634"/>
                    <a:pt x="1225685" y="700391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/>
            <p:cNvSpPr/>
            <p:nvPr/>
          </p:nvSpPr>
          <p:spPr>
            <a:xfrm rot="10955890">
              <a:off x="9776152" y="2659528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/>
            <p:cNvSpPr/>
            <p:nvPr/>
          </p:nvSpPr>
          <p:spPr>
            <a:xfrm rot="10955890">
              <a:off x="8325692" y="2712729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/>
            <p:cNvSpPr/>
            <p:nvPr/>
          </p:nvSpPr>
          <p:spPr>
            <a:xfrm rot="10955890">
              <a:off x="8803721" y="2964386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/>
            <p:cNvSpPr/>
            <p:nvPr/>
          </p:nvSpPr>
          <p:spPr>
            <a:xfrm rot="10955890">
              <a:off x="9317894" y="2864492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/>
            <p:cNvSpPr/>
            <p:nvPr/>
          </p:nvSpPr>
          <p:spPr>
            <a:xfrm rot="10955890">
              <a:off x="9543853" y="1821529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/>
            <p:cNvSpPr/>
            <p:nvPr/>
          </p:nvSpPr>
          <p:spPr>
            <a:xfrm rot="10955890">
              <a:off x="10247582" y="2147384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/>
            <p:cNvSpPr/>
            <p:nvPr/>
          </p:nvSpPr>
          <p:spPr>
            <a:xfrm rot="10955890">
              <a:off x="9885562" y="3506782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/>
            <p:cNvSpPr/>
            <p:nvPr/>
          </p:nvSpPr>
          <p:spPr>
            <a:xfrm rot="10955890">
              <a:off x="8422114" y="2183982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7634438" y="5661179"/>
            <a:ext cx="4302177" cy="50917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902" y="6051778"/>
            <a:ext cx="6411142" cy="30469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3</a:t>
            </a:r>
            <a:r>
              <a:rPr lang="en-US" sz="2400" dirty="0" smtClean="0"/>
              <a:t> phenomena of recombination positions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Obligatory CO</a:t>
            </a:r>
          </a:p>
          <a:p>
            <a:pPr lvl="1"/>
            <a:r>
              <a:rPr lang="en-US" sz="2400" dirty="0" smtClean="0"/>
              <a:t>&gt;1 CO per chromosome (arm)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Positive interference</a:t>
            </a:r>
          </a:p>
          <a:p>
            <a:r>
              <a:rPr lang="en-US" sz="2400" dirty="0" smtClean="0"/>
              <a:t>       Even spacing of COs</a:t>
            </a:r>
          </a:p>
          <a:p>
            <a:r>
              <a:rPr lang="en-US" sz="2400" dirty="0" smtClean="0"/>
              <a:t>3. CO homeostasis</a:t>
            </a:r>
          </a:p>
          <a:p>
            <a:r>
              <a:rPr lang="en-US" sz="2400" dirty="0" smtClean="0"/>
              <a:t>        Nonlinear relationship between precursors and mature COs</a:t>
            </a:r>
            <a:endParaRPr lang="en-US" sz="2400" dirty="0"/>
          </a:p>
        </p:txBody>
      </p:sp>
      <p:sp>
        <p:nvSpPr>
          <p:cNvPr id="82" name="Title 1"/>
          <p:cNvSpPr>
            <a:spLocks noGrp="1"/>
          </p:cNvSpPr>
          <p:nvPr>
            <p:ph type="title"/>
          </p:nvPr>
        </p:nvSpPr>
        <p:spPr>
          <a:xfrm>
            <a:off x="376774" y="227086"/>
            <a:ext cx="10515600" cy="1325563"/>
          </a:xfrm>
        </p:spPr>
        <p:txBody>
          <a:bodyPr/>
          <a:lstStyle/>
          <a:p>
            <a:r>
              <a:rPr lang="en-US" dirty="0" smtClean="0"/>
              <a:t>Background of CO patterning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04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71" y="2161469"/>
            <a:ext cx="4474606" cy="36796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003" y="1825625"/>
            <a:ext cx="5093171" cy="418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2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683" y="1152263"/>
            <a:ext cx="4743057" cy="459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70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Binned, SC lengths (from each cell take the shortest and longest 5)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1336"/>
          <a:stretch/>
        </p:blipFill>
        <p:spPr>
          <a:xfrm>
            <a:off x="3486754" y="1574941"/>
            <a:ext cx="1745715" cy="58994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45642" y="6286751"/>
            <a:ext cx="283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p-value </a:t>
            </a:r>
            <a:r>
              <a:rPr lang="en-US" dirty="0" smtClean="0"/>
              <a:t>=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99347" y="6102085"/>
            <a:ext cx="283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#p-value = </a:t>
            </a:r>
            <a:r>
              <a:rPr lang="en-US" dirty="0" smtClean="0"/>
              <a:t>0.02131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199" y="1459193"/>
            <a:ext cx="4983688" cy="48275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66236"/>
          <a:stretch/>
        </p:blipFill>
        <p:spPr>
          <a:xfrm>
            <a:off x="21883" y="1459192"/>
            <a:ext cx="2056321" cy="589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2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95" y="1027906"/>
            <a:ext cx="11123809" cy="5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82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3529"/>
          <a:stretch/>
        </p:blipFill>
        <p:spPr>
          <a:xfrm>
            <a:off x="1417589" y="242047"/>
            <a:ext cx="9652657" cy="661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15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873" y="594373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US" dirty="0"/>
              <a:t>Sampling of </a:t>
            </a:r>
            <a:r>
              <a:rPr lang="en-US" i="1" dirty="0" smtClean="0"/>
              <a:t>M. m. musculus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543" b="8383"/>
          <a:stretch/>
        </p:blipFill>
        <p:spPr>
          <a:xfrm>
            <a:off x="2402747" y="2370981"/>
            <a:ext cx="7421477" cy="36385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8959637" y="2954281"/>
            <a:ext cx="746011" cy="529964"/>
            <a:chOff x="9997165" y="1430028"/>
            <a:chExt cx="746011" cy="529964"/>
          </a:xfrm>
          <a:solidFill>
            <a:schemeClr val="accent2">
              <a:lumMod val="60000"/>
              <a:lumOff val="40000"/>
            </a:schemeClr>
          </a:solidFill>
        </p:grpSpPr>
        <p:cxnSp>
          <p:nvCxnSpPr>
            <p:cNvPr id="9" name="Straight Connector 8"/>
            <p:cNvCxnSpPr/>
            <p:nvPr/>
          </p:nvCxnSpPr>
          <p:spPr>
            <a:xfrm flipH="1" flipV="1">
              <a:off x="10010797" y="1625488"/>
              <a:ext cx="146608" cy="62150"/>
            </a:xfrm>
            <a:prstGeom prst="line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9997165" y="1687638"/>
              <a:ext cx="151882" cy="18366"/>
            </a:xfrm>
            <a:prstGeom prst="line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028296" y="1705233"/>
              <a:ext cx="129110" cy="31431"/>
            </a:xfrm>
            <a:prstGeom prst="line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/>
            <p:cNvGrpSpPr/>
            <p:nvPr/>
          </p:nvGrpSpPr>
          <p:grpSpPr>
            <a:xfrm>
              <a:off x="10059029" y="1430028"/>
              <a:ext cx="684147" cy="529964"/>
              <a:chOff x="1911952" y="5213997"/>
              <a:chExt cx="1139551" cy="745067"/>
            </a:xfrm>
            <a:grpFill/>
          </p:grpSpPr>
          <p:sp>
            <p:nvSpPr>
              <p:cNvPr id="17" name="Teardrop 16"/>
              <p:cNvSpPr/>
              <p:nvPr/>
            </p:nvSpPr>
            <p:spPr>
              <a:xfrm rot="12560319" flipH="1">
                <a:off x="1911952" y="5281246"/>
                <a:ext cx="254000" cy="184278"/>
              </a:xfrm>
              <a:prstGeom prst="teardrop">
                <a:avLst/>
              </a:prstGeom>
              <a:grp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Chord 17"/>
              <p:cNvSpPr/>
              <p:nvPr/>
            </p:nvSpPr>
            <p:spPr>
              <a:xfrm rot="6768170">
                <a:off x="2007914" y="5258111"/>
                <a:ext cx="745067" cy="656839"/>
              </a:xfrm>
              <a:prstGeom prst="chord">
                <a:avLst/>
              </a:prstGeom>
              <a:grp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 18"/>
              <p:cNvSpPr/>
              <p:nvPr/>
            </p:nvSpPr>
            <p:spPr>
              <a:xfrm>
                <a:off x="2616853" y="5693372"/>
                <a:ext cx="434650" cy="180318"/>
              </a:xfrm>
              <a:custGeom>
                <a:avLst/>
                <a:gdLst>
                  <a:gd name="connsiteX0" fmla="*/ 67733 w 373103"/>
                  <a:gd name="connsiteY0" fmla="*/ 0 h 169333"/>
                  <a:gd name="connsiteX1" fmla="*/ 372533 w 373103"/>
                  <a:gd name="connsiteY1" fmla="*/ 33866 h 169333"/>
                  <a:gd name="connsiteX2" fmla="*/ 0 w 373103"/>
                  <a:gd name="connsiteY2" fmla="*/ 169333 h 169333"/>
                  <a:gd name="connsiteX3" fmla="*/ 0 w 373103"/>
                  <a:gd name="connsiteY3" fmla="*/ 169333 h 16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103" h="169333">
                    <a:moveTo>
                      <a:pt x="67733" y="0"/>
                    </a:moveTo>
                    <a:cubicBezTo>
                      <a:pt x="225777" y="2822"/>
                      <a:pt x="383822" y="5644"/>
                      <a:pt x="372533" y="33866"/>
                    </a:cubicBezTo>
                    <a:cubicBezTo>
                      <a:pt x="361244" y="62088"/>
                      <a:pt x="0" y="169333"/>
                      <a:pt x="0" y="169333"/>
                    </a:cubicBezTo>
                    <a:lnTo>
                      <a:pt x="0" y="169333"/>
                    </a:lnTo>
                  </a:path>
                </a:pathLst>
              </a:custGeom>
              <a:noFill/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ardrop 19"/>
              <p:cNvSpPr/>
              <p:nvPr/>
            </p:nvSpPr>
            <p:spPr>
              <a:xfrm rot="9039681">
                <a:off x="2135718" y="5281247"/>
                <a:ext cx="254000" cy="184278"/>
              </a:xfrm>
              <a:prstGeom prst="teardrop">
                <a:avLst/>
              </a:prstGeom>
              <a:grp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163903" y="1639392"/>
              <a:ext cx="151882" cy="101592"/>
              <a:chOff x="10114972" y="1933763"/>
              <a:chExt cx="151882" cy="101592"/>
            </a:xfrm>
            <a:grpFill/>
          </p:grpSpPr>
          <p:cxnSp>
            <p:nvCxnSpPr>
              <p:cNvPr id="14" name="Straight Connector 13"/>
              <p:cNvCxnSpPr/>
              <p:nvPr/>
            </p:nvCxnSpPr>
            <p:spPr>
              <a:xfrm flipV="1">
                <a:off x="10114972" y="1933763"/>
                <a:ext cx="146608" cy="62150"/>
              </a:xfrm>
              <a:prstGeom prst="line">
                <a:avLst/>
              </a:prstGeom>
              <a:grpFill/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V="1">
                <a:off x="10114972" y="1979170"/>
                <a:ext cx="151882" cy="18366"/>
              </a:xfrm>
              <a:prstGeom prst="line">
                <a:avLst/>
              </a:prstGeom>
              <a:grpFill/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10114972" y="2003924"/>
                <a:ext cx="129110" cy="31431"/>
              </a:xfrm>
              <a:prstGeom prst="line">
                <a:avLst/>
              </a:prstGeom>
              <a:grpFill/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4259766" y="3749774"/>
            <a:ext cx="114857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CZECH II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259766" y="4265656"/>
            <a:ext cx="1257114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PWD, PWK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184068" y="2547753"/>
            <a:ext cx="114857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KAZ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027239" y="2433105"/>
            <a:ext cx="708474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SKIVE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852746" y="6501835"/>
            <a:ext cx="8513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4"/>
              </a:rPr>
              <a:t>https://natureecoevocommunity.nature.com/users/112451-jiri-forejt/posts/33713-chromosomal-reproductive-isolation-revisited</a:t>
            </a:r>
            <a:endParaRPr lang="en-US" sz="1200" dirty="0"/>
          </a:p>
        </p:txBody>
      </p:sp>
      <p:grpSp>
        <p:nvGrpSpPr>
          <p:cNvPr id="31" name="Group 30"/>
          <p:cNvGrpSpPr/>
          <p:nvPr/>
        </p:nvGrpSpPr>
        <p:grpSpPr>
          <a:xfrm>
            <a:off x="6076674" y="2450707"/>
            <a:ext cx="604686" cy="501999"/>
            <a:chOff x="9997165" y="1430028"/>
            <a:chExt cx="746011" cy="529964"/>
          </a:xfrm>
          <a:solidFill>
            <a:srgbClr val="FF0000"/>
          </a:solidFill>
        </p:grpSpPr>
        <p:cxnSp>
          <p:nvCxnSpPr>
            <p:cNvPr id="32" name="Straight Connector 31"/>
            <p:cNvCxnSpPr/>
            <p:nvPr/>
          </p:nvCxnSpPr>
          <p:spPr>
            <a:xfrm flipH="1" flipV="1">
              <a:off x="10010797" y="1625488"/>
              <a:ext cx="146608" cy="62150"/>
            </a:xfrm>
            <a:prstGeom prst="line">
              <a:avLst/>
            </a:prstGeom>
            <a:grpFill/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 flipV="1">
              <a:off x="9997165" y="1687638"/>
              <a:ext cx="151882" cy="18366"/>
            </a:xfrm>
            <a:prstGeom prst="line">
              <a:avLst/>
            </a:prstGeom>
            <a:grpFill/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10028296" y="1705233"/>
              <a:ext cx="129110" cy="31431"/>
            </a:xfrm>
            <a:prstGeom prst="line">
              <a:avLst/>
            </a:prstGeom>
            <a:grpFill/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10059029" y="1430028"/>
              <a:ext cx="684147" cy="529964"/>
              <a:chOff x="1911952" y="5213997"/>
              <a:chExt cx="1139551" cy="745067"/>
            </a:xfrm>
            <a:grpFill/>
          </p:grpSpPr>
          <p:sp>
            <p:nvSpPr>
              <p:cNvPr id="40" name="Teardrop 39"/>
              <p:cNvSpPr/>
              <p:nvPr/>
            </p:nvSpPr>
            <p:spPr>
              <a:xfrm rot="12560319" flipH="1">
                <a:off x="1911952" y="5281246"/>
                <a:ext cx="254000" cy="184278"/>
              </a:xfrm>
              <a:prstGeom prst="teardrop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Chord 40"/>
              <p:cNvSpPr/>
              <p:nvPr/>
            </p:nvSpPr>
            <p:spPr>
              <a:xfrm rot="6768170">
                <a:off x="2007914" y="5258111"/>
                <a:ext cx="745067" cy="656839"/>
              </a:xfrm>
              <a:prstGeom prst="chord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2616853" y="5693372"/>
                <a:ext cx="434650" cy="180318"/>
              </a:xfrm>
              <a:custGeom>
                <a:avLst/>
                <a:gdLst>
                  <a:gd name="connsiteX0" fmla="*/ 67733 w 373103"/>
                  <a:gd name="connsiteY0" fmla="*/ 0 h 169333"/>
                  <a:gd name="connsiteX1" fmla="*/ 372533 w 373103"/>
                  <a:gd name="connsiteY1" fmla="*/ 33866 h 169333"/>
                  <a:gd name="connsiteX2" fmla="*/ 0 w 373103"/>
                  <a:gd name="connsiteY2" fmla="*/ 169333 h 169333"/>
                  <a:gd name="connsiteX3" fmla="*/ 0 w 373103"/>
                  <a:gd name="connsiteY3" fmla="*/ 169333 h 16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103" h="169333">
                    <a:moveTo>
                      <a:pt x="67733" y="0"/>
                    </a:moveTo>
                    <a:cubicBezTo>
                      <a:pt x="225777" y="2822"/>
                      <a:pt x="383822" y="5644"/>
                      <a:pt x="372533" y="33866"/>
                    </a:cubicBezTo>
                    <a:cubicBezTo>
                      <a:pt x="361244" y="62088"/>
                      <a:pt x="0" y="169333"/>
                      <a:pt x="0" y="169333"/>
                    </a:cubicBezTo>
                    <a:lnTo>
                      <a:pt x="0" y="169333"/>
                    </a:lnTo>
                  </a:path>
                </a:pathLst>
              </a:cu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eardrop 42"/>
              <p:cNvSpPr/>
              <p:nvPr/>
            </p:nvSpPr>
            <p:spPr>
              <a:xfrm rot="9039681">
                <a:off x="2135718" y="5281247"/>
                <a:ext cx="254000" cy="184278"/>
              </a:xfrm>
              <a:prstGeom prst="teardrop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10163903" y="1639392"/>
              <a:ext cx="151882" cy="101592"/>
              <a:chOff x="10114972" y="1933763"/>
              <a:chExt cx="151882" cy="101592"/>
            </a:xfrm>
            <a:grpFill/>
          </p:grpSpPr>
          <p:cxnSp>
            <p:nvCxnSpPr>
              <p:cNvPr id="37" name="Straight Connector 36"/>
              <p:cNvCxnSpPr/>
              <p:nvPr/>
            </p:nvCxnSpPr>
            <p:spPr>
              <a:xfrm flipV="1">
                <a:off x="10114972" y="1933763"/>
                <a:ext cx="146608" cy="62150"/>
              </a:xfrm>
              <a:prstGeom prst="line">
                <a:avLst/>
              </a:prstGeom>
              <a:grpFill/>
              <a:ln w="95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V="1">
                <a:off x="10114972" y="1979170"/>
                <a:ext cx="151882" cy="18366"/>
              </a:xfrm>
              <a:prstGeom prst="line">
                <a:avLst/>
              </a:prstGeom>
              <a:grpFill/>
              <a:ln w="95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10114972" y="2003924"/>
                <a:ext cx="129110" cy="31431"/>
              </a:xfrm>
              <a:prstGeom prst="line">
                <a:avLst/>
              </a:prstGeom>
              <a:grpFill/>
              <a:ln w="95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Group 57"/>
          <p:cNvGrpSpPr/>
          <p:nvPr/>
        </p:nvGrpSpPr>
        <p:grpSpPr>
          <a:xfrm>
            <a:off x="6262921" y="4189781"/>
            <a:ext cx="659736" cy="428466"/>
            <a:chOff x="9997165" y="1430028"/>
            <a:chExt cx="746011" cy="529964"/>
          </a:xfrm>
          <a:solidFill>
            <a:srgbClr val="FF0000"/>
          </a:solidFill>
        </p:grpSpPr>
        <p:cxnSp>
          <p:nvCxnSpPr>
            <p:cNvPr id="59" name="Straight Connector 58"/>
            <p:cNvCxnSpPr/>
            <p:nvPr/>
          </p:nvCxnSpPr>
          <p:spPr>
            <a:xfrm flipH="1" flipV="1">
              <a:off x="10010797" y="1625488"/>
              <a:ext cx="146608" cy="62150"/>
            </a:xfrm>
            <a:prstGeom prst="line">
              <a:avLst/>
            </a:pr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 flipV="1">
              <a:off x="9997165" y="1687638"/>
              <a:ext cx="151882" cy="18366"/>
            </a:xfrm>
            <a:prstGeom prst="line">
              <a:avLst/>
            </a:pr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10028296" y="1705233"/>
              <a:ext cx="129110" cy="31431"/>
            </a:xfrm>
            <a:prstGeom prst="line">
              <a:avLst/>
            </a:pr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/>
            <p:cNvGrpSpPr/>
            <p:nvPr/>
          </p:nvGrpSpPr>
          <p:grpSpPr>
            <a:xfrm>
              <a:off x="10059029" y="1430028"/>
              <a:ext cx="684147" cy="529964"/>
              <a:chOff x="1911952" y="5213997"/>
              <a:chExt cx="1139551" cy="745067"/>
            </a:xfrm>
            <a:grpFill/>
          </p:grpSpPr>
          <p:sp>
            <p:nvSpPr>
              <p:cNvPr id="67" name="Teardrop 66"/>
              <p:cNvSpPr/>
              <p:nvPr/>
            </p:nvSpPr>
            <p:spPr>
              <a:xfrm rot="12560319" flipH="1">
                <a:off x="1911952" y="5281246"/>
                <a:ext cx="254000" cy="184278"/>
              </a:xfrm>
              <a:prstGeom prst="teardrop">
                <a:avLst/>
              </a:prstGeom>
              <a:grpFill/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Chord 67"/>
              <p:cNvSpPr/>
              <p:nvPr/>
            </p:nvSpPr>
            <p:spPr>
              <a:xfrm rot="6768170">
                <a:off x="2007914" y="5258111"/>
                <a:ext cx="745067" cy="656839"/>
              </a:xfrm>
              <a:prstGeom prst="chord">
                <a:avLst/>
              </a:prstGeom>
              <a:grpFill/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reeform 68"/>
              <p:cNvSpPr/>
              <p:nvPr/>
            </p:nvSpPr>
            <p:spPr>
              <a:xfrm>
                <a:off x="2616853" y="5693372"/>
                <a:ext cx="434650" cy="180318"/>
              </a:xfrm>
              <a:custGeom>
                <a:avLst/>
                <a:gdLst>
                  <a:gd name="connsiteX0" fmla="*/ 67733 w 373103"/>
                  <a:gd name="connsiteY0" fmla="*/ 0 h 169333"/>
                  <a:gd name="connsiteX1" fmla="*/ 372533 w 373103"/>
                  <a:gd name="connsiteY1" fmla="*/ 33866 h 169333"/>
                  <a:gd name="connsiteX2" fmla="*/ 0 w 373103"/>
                  <a:gd name="connsiteY2" fmla="*/ 169333 h 169333"/>
                  <a:gd name="connsiteX3" fmla="*/ 0 w 373103"/>
                  <a:gd name="connsiteY3" fmla="*/ 169333 h 16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103" h="169333">
                    <a:moveTo>
                      <a:pt x="67733" y="0"/>
                    </a:moveTo>
                    <a:cubicBezTo>
                      <a:pt x="225777" y="2822"/>
                      <a:pt x="383822" y="5644"/>
                      <a:pt x="372533" y="33866"/>
                    </a:cubicBezTo>
                    <a:cubicBezTo>
                      <a:pt x="361244" y="62088"/>
                      <a:pt x="0" y="169333"/>
                      <a:pt x="0" y="169333"/>
                    </a:cubicBezTo>
                    <a:lnTo>
                      <a:pt x="0" y="169333"/>
                    </a:lnTo>
                  </a:path>
                </a:pathLst>
              </a:custGeom>
              <a:noFill/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ardrop 69"/>
              <p:cNvSpPr/>
              <p:nvPr/>
            </p:nvSpPr>
            <p:spPr>
              <a:xfrm rot="9039681">
                <a:off x="2135718" y="5281247"/>
                <a:ext cx="254000" cy="184278"/>
              </a:xfrm>
              <a:prstGeom prst="teardrop">
                <a:avLst/>
              </a:prstGeom>
              <a:grpFill/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10163903" y="1639392"/>
              <a:ext cx="151882" cy="101592"/>
              <a:chOff x="10114972" y="1933763"/>
              <a:chExt cx="151882" cy="101592"/>
            </a:xfrm>
            <a:grpFill/>
          </p:grpSpPr>
          <p:cxnSp>
            <p:nvCxnSpPr>
              <p:cNvPr id="64" name="Straight Connector 63"/>
              <p:cNvCxnSpPr/>
              <p:nvPr/>
            </p:nvCxnSpPr>
            <p:spPr>
              <a:xfrm flipV="1">
                <a:off x="10114972" y="1933763"/>
                <a:ext cx="146608" cy="62150"/>
              </a:xfrm>
              <a:prstGeom prst="line">
                <a:avLst/>
              </a:prstGeom>
              <a:grpFill/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V="1">
                <a:off x="10114972" y="1979170"/>
                <a:ext cx="151882" cy="18366"/>
              </a:xfrm>
              <a:prstGeom prst="line">
                <a:avLst/>
              </a:prstGeom>
              <a:grpFill/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10114972" y="2003924"/>
                <a:ext cx="129110" cy="31431"/>
              </a:xfrm>
              <a:prstGeom prst="line">
                <a:avLst/>
              </a:prstGeom>
              <a:grpFill/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Group 70"/>
          <p:cNvGrpSpPr/>
          <p:nvPr/>
        </p:nvGrpSpPr>
        <p:grpSpPr>
          <a:xfrm>
            <a:off x="6503864" y="3599123"/>
            <a:ext cx="563998" cy="437646"/>
            <a:chOff x="9997165" y="1430028"/>
            <a:chExt cx="746011" cy="529964"/>
          </a:xfrm>
          <a:solidFill>
            <a:srgbClr val="FF0000"/>
          </a:solidFill>
        </p:grpSpPr>
        <p:cxnSp>
          <p:nvCxnSpPr>
            <p:cNvPr id="72" name="Straight Connector 71"/>
            <p:cNvCxnSpPr/>
            <p:nvPr/>
          </p:nvCxnSpPr>
          <p:spPr>
            <a:xfrm flipH="1" flipV="1">
              <a:off x="10010797" y="1625488"/>
              <a:ext cx="146608" cy="62150"/>
            </a:xfrm>
            <a:prstGeom prst="line">
              <a:avLst/>
            </a:pr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 flipV="1">
              <a:off x="9997165" y="1687638"/>
              <a:ext cx="151882" cy="18366"/>
            </a:xfrm>
            <a:prstGeom prst="line">
              <a:avLst/>
            </a:pr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10028296" y="1705233"/>
              <a:ext cx="129110" cy="31431"/>
            </a:xfrm>
            <a:prstGeom prst="line">
              <a:avLst/>
            </a:pr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oup 74"/>
            <p:cNvGrpSpPr/>
            <p:nvPr/>
          </p:nvGrpSpPr>
          <p:grpSpPr>
            <a:xfrm>
              <a:off x="10059029" y="1430028"/>
              <a:ext cx="684147" cy="529964"/>
              <a:chOff x="1911952" y="5213997"/>
              <a:chExt cx="1139551" cy="745067"/>
            </a:xfrm>
            <a:grpFill/>
          </p:grpSpPr>
          <p:sp>
            <p:nvSpPr>
              <p:cNvPr id="80" name="Teardrop 79"/>
              <p:cNvSpPr/>
              <p:nvPr/>
            </p:nvSpPr>
            <p:spPr>
              <a:xfrm rot="12560319" flipH="1">
                <a:off x="1911952" y="5281246"/>
                <a:ext cx="254000" cy="184278"/>
              </a:xfrm>
              <a:prstGeom prst="teardrop">
                <a:avLst/>
              </a:prstGeom>
              <a:grpFill/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Chord 80"/>
              <p:cNvSpPr/>
              <p:nvPr/>
            </p:nvSpPr>
            <p:spPr>
              <a:xfrm rot="6768170">
                <a:off x="2007914" y="5258111"/>
                <a:ext cx="745067" cy="656839"/>
              </a:xfrm>
              <a:prstGeom prst="chord">
                <a:avLst/>
              </a:prstGeom>
              <a:grpFill/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reeform 81"/>
              <p:cNvSpPr/>
              <p:nvPr/>
            </p:nvSpPr>
            <p:spPr>
              <a:xfrm>
                <a:off x="2616853" y="5693372"/>
                <a:ext cx="434650" cy="180318"/>
              </a:xfrm>
              <a:custGeom>
                <a:avLst/>
                <a:gdLst>
                  <a:gd name="connsiteX0" fmla="*/ 67733 w 373103"/>
                  <a:gd name="connsiteY0" fmla="*/ 0 h 169333"/>
                  <a:gd name="connsiteX1" fmla="*/ 372533 w 373103"/>
                  <a:gd name="connsiteY1" fmla="*/ 33866 h 169333"/>
                  <a:gd name="connsiteX2" fmla="*/ 0 w 373103"/>
                  <a:gd name="connsiteY2" fmla="*/ 169333 h 169333"/>
                  <a:gd name="connsiteX3" fmla="*/ 0 w 373103"/>
                  <a:gd name="connsiteY3" fmla="*/ 169333 h 16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103" h="169333">
                    <a:moveTo>
                      <a:pt x="67733" y="0"/>
                    </a:moveTo>
                    <a:cubicBezTo>
                      <a:pt x="225777" y="2822"/>
                      <a:pt x="383822" y="5644"/>
                      <a:pt x="372533" y="33866"/>
                    </a:cubicBezTo>
                    <a:cubicBezTo>
                      <a:pt x="361244" y="62088"/>
                      <a:pt x="0" y="169333"/>
                      <a:pt x="0" y="169333"/>
                    </a:cubicBezTo>
                    <a:lnTo>
                      <a:pt x="0" y="169333"/>
                    </a:lnTo>
                  </a:path>
                </a:pathLst>
              </a:custGeom>
              <a:noFill/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ardrop 82"/>
              <p:cNvSpPr/>
              <p:nvPr/>
            </p:nvSpPr>
            <p:spPr>
              <a:xfrm rot="9039681">
                <a:off x="2135718" y="5281247"/>
                <a:ext cx="254000" cy="184278"/>
              </a:xfrm>
              <a:prstGeom prst="teardrop">
                <a:avLst/>
              </a:prstGeom>
              <a:grpFill/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10163903" y="1639392"/>
              <a:ext cx="151882" cy="101592"/>
              <a:chOff x="10114972" y="1933763"/>
              <a:chExt cx="151882" cy="101592"/>
            </a:xfrm>
            <a:grpFill/>
          </p:grpSpPr>
          <p:cxnSp>
            <p:nvCxnSpPr>
              <p:cNvPr id="77" name="Straight Connector 76"/>
              <p:cNvCxnSpPr/>
              <p:nvPr/>
            </p:nvCxnSpPr>
            <p:spPr>
              <a:xfrm flipV="1">
                <a:off x="10114972" y="1933763"/>
                <a:ext cx="146608" cy="62150"/>
              </a:xfrm>
              <a:prstGeom prst="line">
                <a:avLst/>
              </a:prstGeom>
              <a:grpFill/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flipV="1">
                <a:off x="10114972" y="1979170"/>
                <a:ext cx="151882" cy="18366"/>
              </a:xfrm>
              <a:prstGeom prst="line">
                <a:avLst/>
              </a:prstGeom>
              <a:grpFill/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10114972" y="2003924"/>
                <a:ext cx="129110" cy="31431"/>
              </a:xfrm>
              <a:prstGeom prst="line">
                <a:avLst/>
              </a:prstGeom>
              <a:grpFill/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0560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07" y="613502"/>
            <a:ext cx="5859399" cy="51941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940" y="858273"/>
            <a:ext cx="5307158" cy="470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8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Male-specific Rec Landscape drives evolution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7012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Bivalent level patterns are sexually </a:t>
            </a:r>
            <a:r>
              <a:rPr lang="en-US" dirty="0" smtClean="0"/>
              <a:t>dimorphic</a:t>
            </a:r>
            <a:endParaRPr lang="en-US" dirty="0" smtClean="0"/>
          </a:p>
          <a:p>
            <a:r>
              <a:rPr lang="en-US" dirty="0" smtClean="0"/>
              <a:t>SACE model; </a:t>
            </a:r>
            <a:r>
              <a:rPr lang="en-US" b="1" dirty="0" smtClean="0"/>
              <a:t>S</a:t>
            </a:r>
            <a:r>
              <a:rPr lang="en-US" dirty="0" smtClean="0"/>
              <a:t>exually </a:t>
            </a:r>
            <a:r>
              <a:rPr lang="en-US" b="1" dirty="0" err="1" smtClean="0"/>
              <a:t>A</a:t>
            </a:r>
            <a:r>
              <a:rPr lang="en-US" dirty="0" err="1" smtClean="0"/>
              <a:t>natongistic</a:t>
            </a:r>
            <a:r>
              <a:rPr lang="en-US" dirty="0" smtClean="0"/>
              <a:t> </a:t>
            </a:r>
            <a:r>
              <a:rPr lang="en-US" b="1" dirty="0" smtClean="0"/>
              <a:t>C</a:t>
            </a:r>
            <a:r>
              <a:rPr lang="en-US" dirty="0" smtClean="0"/>
              <a:t>is </a:t>
            </a:r>
            <a:r>
              <a:rPr lang="en-US" b="1" dirty="0" smtClean="0"/>
              <a:t>E</a:t>
            </a:r>
            <a:r>
              <a:rPr lang="en-US" dirty="0" smtClean="0"/>
              <a:t>pistasis – SA </a:t>
            </a:r>
            <a:r>
              <a:rPr lang="en-US" dirty="0" smtClean="0"/>
              <a:t>interactions </a:t>
            </a:r>
            <a:r>
              <a:rPr lang="en-US" dirty="0" smtClean="0"/>
              <a:t>between promotor and genes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Alternative functional models:</a:t>
            </a:r>
          </a:p>
          <a:p>
            <a:pPr lvl="1"/>
            <a:r>
              <a:rPr lang="en-US" dirty="0" smtClean="0"/>
              <a:t>Chromosome pairing </a:t>
            </a:r>
            <a:r>
              <a:rPr lang="en-US" dirty="0" smtClean="0"/>
              <a:t>during </a:t>
            </a:r>
            <a:r>
              <a:rPr lang="en-US" dirty="0" smtClean="0"/>
              <a:t>bouquet</a:t>
            </a:r>
            <a:endParaRPr lang="en-US" dirty="0" smtClean="0"/>
          </a:p>
          <a:p>
            <a:pPr lvl="1"/>
            <a:r>
              <a:rPr lang="en-US" dirty="0" smtClean="0"/>
              <a:t>Balance across metaphase </a:t>
            </a:r>
            <a:r>
              <a:rPr lang="en-US" dirty="0" smtClean="0"/>
              <a:t>spindle (</a:t>
            </a:r>
            <a:r>
              <a:rPr lang="en-US" dirty="0" err="1" smtClean="0"/>
              <a:t>cohesins</a:t>
            </a:r>
            <a:r>
              <a:rPr lang="en-US" dirty="0" smtClean="0"/>
              <a:t>)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1250" t="10666" r="35000" b="5333"/>
          <a:stretch/>
        </p:blipFill>
        <p:spPr>
          <a:xfrm rot="5400000">
            <a:off x="6918960" y="1002665"/>
            <a:ext cx="4114800" cy="57607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19508" y="6075362"/>
            <a:ext cx="4880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Sardell</a:t>
            </a:r>
            <a:r>
              <a:rPr lang="en-US" dirty="0" smtClean="0"/>
              <a:t> and Kirkpatrick, 2019, American Naturalist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27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525920"/>
              </p:ext>
            </p:extLst>
          </p:nvPr>
        </p:nvGraphicFramePr>
        <p:xfrm>
          <a:off x="1745451" y="1335573"/>
          <a:ext cx="8476500" cy="46982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7151"/>
                <a:gridCol w="3086418"/>
                <a:gridCol w="2192931"/>
              </a:tblGrid>
              <a:tr h="76085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Prediction</a:t>
                      </a:r>
                    </a:p>
                    <a:p>
                      <a:pPr algn="ctr"/>
                      <a:r>
                        <a:rPr lang="en-US" dirty="0" smtClean="0"/>
                        <a:t>(based on MLH1 count)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</a:tr>
              <a:tr h="525090">
                <a:tc>
                  <a:txBody>
                    <a:bodyPr/>
                    <a:lstStyle/>
                    <a:p>
                      <a:r>
                        <a:rPr lang="en-US" dirty="0" smtClean="0"/>
                        <a:t>SC Length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Longer in PWD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Chromosome</a:t>
                      </a:r>
                      <a:r>
                        <a:rPr lang="en-US" sz="1800" baseline="0" dirty="0" smtClean="0"/>
                        <a:t> Axis is DSB / CO area</a:t>
                      </a:r>
                      <a:endParaRPr lang="en-US" sz="1800" dirty="0"/>
                    </a:p>
                  </a:txBody>
                  <a:tcPr/>
                </a:tc>
              </a:tr>
              <a:tr h="64864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Chrm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Class</a:t>
                      </a:r>
                      <a:endParaRPr lang="en-US" baseline="0" dirty="0" smtClean="0"/>
                    </a:p>
                    <a:p>
                      <a:r>
                        <a:rPr lang="en-US" baseline="0" dirty="0" smtClean="0"/>
                        <a:t>(1CO, 2CO)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More 2COs in PWD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gwRR</a:t>
                      </a:r>
                      <a:r>
                        <a:rPr lang="en-US" sz="1800" baseline="0" dirty="0" smtClean="0"/>
                        <a:t> = sum of chromosomes</a:t>
                      </a:r>
                      <a:endParaRPr lang="en-US" sz="1800" dirty="0"/>
                    </a:p>
                  </a:txBody>
                  <a:tcPr/>
                </a:tc>
              </a:tr>
              <a:tr h="7953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InterFocal</a:t>
                      </a:r>
                      <a:r>
                        <a:rPr lang="en-US" baseline="0" dirty="0" smtClean="0"/>
                        <a:t> Distance (IFD)  (Interference)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Shorter IFD</a:t>
                      </a:r>
                      <a:r>
                        <a:rPr lang="en-US" baseline="0" dirty="0" smtClean="0"/>
                        <a:t> in PWD</a:t>
                      </a:r>
                      <a:r>
                        <a:rPr lang="en-US" dirty="0" smtClean="0"/>
                        <a:t> 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(</a:t>
                      </a:r>
                      <a:r>
                        <a:rPr lang="en-US" dirty="0" smtClean="0"/>
                        <a:t>weaker inference)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Interference strength</a:t>
                      </a:r>
                      <a:endParaRPr lang="en-US" sz="1800" dirty="0"/>
                    </a:p>
                  </a:txBody>
                  <a:tcPr/>
                </a:tc>
              </a:tr>
              <a:tr h="9266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 Position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   1CO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   2CO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r>
                        <a:rPr lang="en-US" baseline="0" dirty="0" smtClean="0"/>
                        <a:t> evolution / no difference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interference and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smtClean="0"/>
                        <a:t>regional </a:t>
                      </a:r>
                      <a:r>
                        <a:rPr lang="en-US" sz="1800" dirty="0" smtClean="0"/>
                        <a:t>bias?</a:t>
                      </a:r>
                      <a:endParaRPr lang="en-US" sz="1800" dirty="0" smtClean="0"/>
                    </a:p>
                  </a:txBody>
                  <a:tcPr/>
                </a:tc>
              </a:tr>
              <a:tr h="9266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Telomere bias, Centromere suppression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PWD has weaker centromere suppression</a:t>
                      </a:r>
                      <a:r>
                        <a:rPr lang="en-US" baseline="0" dirty="0" smtClean="0"/>
                        <a:t> stronger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956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08" t="62006"/>
          <a:stretch/>
        </p:blipFill>
        <p:spPr>
          <a:xfrm>
            <a:off x="1114655" y="2044444"/>
            <a:ext cx="4737910" cy="35533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Curation of Auto Bivalent Data</a:t>
            </a:r>
            <a:endParaRPr lang="en-US" dirty="0"/>
          </a:p>
        </p:txBody>
      </p:sp>
      <p:graphicFrame>
        <p:nvGraphicFramePr>
          <p:cNvPr id="73" name="Table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955110"/>
              </p:ext>
            </p:extLst>
          </p:nvPr>
        </p:nvGraphicFramePr>
        <p:xfrm>
          <a:off x="670226" y="2552287"/>
          <a:ext cx="5626768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6019"/>
                <a:gridCol w="1185065"/>
                <a:gridCol w="145568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Curated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Dataset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PWD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KAZ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Mice (7-12 weeks)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Unique</a:t>
                      </a:r>
                      <a:r>
                        <a:rPr lang="en-US" baseline="0" dirty="0" smtClean="0"/>
                        <a:t> c</a:t>
                      </a:r>
                      <a:r>
                        <a:rPr lang="en-US" dirty="0" smtClean="0"/>
                        <a:t>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Auto-Bivalents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   (Total Expected, </a:t>
                      </a:r>
                      <a:r>
                        <a:rPr lang="en-US" dirty="0" smtClean="0"/>
                        <a:t>19*cells)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542</a:t>
                      </a:r>
                    </a:p>
                    <a:p>
                      <a:r>
                        <a:rPr lang="en-US" dirty="0" smtClean="0"/>
                        <a:t>    (1216)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740</a:t>
                      </a:r>
                    </a:p>
                    <a:p>
                      <a:r>
                        <a:rPr lang="en-US" dirty="0" smtClean="0"/>
                        <a:t>    (1387)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Bivalent hand measures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Number</a:t>
                      </a:r>
                      <a:r>
                        <a:rPr lang="en-US" baseline="0" dirty="0" smtClean="0"/>
                        <a:t> of whole cells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6817935" y="2229122"/>
            <a:ext cx="4730100" cy="4120560"/>
            <a:chOff x="6817935" y="2229122"/>
            <a:chExt cx="4730100" cy="4120560"/>
          </a:xfrm>
        </p:grpSpPr>
        <p:grpSp>
          <p:nvGrpSpPr>
            <p:cNvPr id="3" name="Group 2"/>
            <p:cNvGrpSpPr/>
            <p:nvPr/>
          </p:nvGrpSpPr>
          <p:grpSpPr>
            <a:xfrm>
              <a:off x="6817935" y="2275264"/>
              <a:ext cx="4730100" cy="4074418"/>
              <a:chOff x="6817935" y="2275264"/>
              <a:chExt cx="4730100" cy="4074418"/>
            </a:xfrm>
          </p:grpSpPr>
          <p:grpSp>
            <p:nvGrpSpPr>
              <p:cNvPr id="76" name="Group 75"/>
              <p:cNvGrpSpPr/>
              <p:nvPr/>
            </p:nvGrpSpPr>
            <p:grpSpPr>
              <a:xfrm>
                <a:off x="6817935" y="2275264"/>
                <a:ext cx="4730100" cy="3889752"/>
                <a:chOff x="6743507" y="2699306"/>
                <a:chExt cx="4730100" cy="3889752"/>
              </a:xfrm>
            </p:grpSpPr>
            <p:pic>
              <p:nvPicPr>
                <p:cNvPr id="77" name="Picture 7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43507" y="2699306"/>
                  <a:ext cx="4730100" cy="3889752"/>
                </a:xfrm>
                <a:prstGeom prst="rect">
                  <a:avLst/>
                </a:prstGeom>
              </p:spPr>
            </p:pic>
            <p:cxnSp>
              <p:nvCxnSpPr>
                <p:cNvPr id="79" name="Straight Connector 78"/>
                <p:cNvCxnSpPr/>
                <p:nvPr/>
              </p:nvCxnSpPr>
              <p:spPr>
                <a:xfrm>
                  <a:off x="8686800" y="2976330"/>
                  <a:ext cx="0" cy="3335704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TextBox 82"/>
              <p:cNvSpPr txBox="1"/>
              <p:nvPr/>
            </p:nvSpPr>
            <p:spPr>
              <a:xfrm>
                <a:off x="7833449" y="5980350"/>
                <a:ext cx="319498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Bivalents </a:t>
                </a:r>
                <a:r>
                  <a:rPr lang="en-US" dirty="0" err="1" smtClean="0"/>
                  <a:t>ID’d</a:t>
                </a:r>
                <a:r>
                  <a:rPr lang="en-US" dirty="0" smtClean="0"/>
                  <a:t> per cell</a:t>
                </a:r>
                <a:endParaRPr lang="en-US" dirty="0"/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8841754" y="2229122"/>
              <a:ext cx="1966536" cy="6463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19 autosomes per cell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59313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72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793" y="2190778"/>
            <a:ext cx="5215183" cy="41949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23" y="1846832"/>
            <a:ext cx="5642780" cy="4538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PWD have longer SC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4108" y="5637246"/>
            <a:ext cx="4327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78.86            80.99            80.2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386620" y="5637246"/>
            <a:ext cx="396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88.3         95.75        86.19        84.96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49110" y="1832780"/>
            <a:ext cx="23234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KAZ pooled bivalents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257949" y="2006112"/>
            <a:ext cx="287955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PWD pooled bivalents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69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PWD </a:t>
            </a:r>
            <a:r>
              <a:rPr lang="en-US" dirty="0"/>
              <a:t>have longer SC </a:t>
            </a:r>
            <a:r>
              <a:rPr lang="en-US" dirty="0" smtClean="0"/>
              <a:t>and more 2COs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18736"/>
          <a:stretch/>
        </p:blipFill>
        <p:spPr>
          <a:xfrm>
            <a:off x="4663293" y="1690688"/>
            <a:ext cx="6381962" cy="47038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21232" y="5583837"/>
            <a:ext cx="171886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PWD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56995" y="5591266"/>
            <a:ext cx="169267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KAZ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222192"/>
              </p:ext>
            </p:extLst>
          </p:nvPr>
        </p:nvGraphicFramePr>
        <p:xfrm>
          <a:off x="722127" y="1690688"/>
          <a:ext cx="3045798" cy="27463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899"/>
                <a:gridCol w="1522899"/>
              </a:tblGrid>
              <a:tr h="408119">
                <a:tc>
                  <a:txBody>
                    <a:bodyPr/>
                    <a:lstStyle/>
                    <a:p>
                      <a:r>
                        <a:rPr lang="en-US" dirty="0" smtClean="0"/>
                        <a:t>SC Length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p-value</a:t>
                      </a:r>
                      <a:endParaRPr lang="en-US" dirty="0"/>
                    </a:p>
                  </a:txBody>
                  <a:tcPr/>
                </a:tc>
              </a:tr>
              <a:tr h="483292">
                <a:tc>
                  <a:txBody>
                    <a:bodyPr/>
                    <a:lstStyle/>
                    <a:p>
                      <a:r>
                        <a:rPr lang="en-US" dirty="0" smtClean="0"/>
                        <a:t>All SC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2.285e-12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483292">
                <a:tc>
                  <a:txBody>
                    <a:bodyPr/>
                    <a:lstStyle/>
                    <a:p>
                      <a:r>
                        <a:rPr lang="en-US" dirty="0" smtClean="0"/>
                        <a:t>Shortest bin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0.02131</a:t>
                      </a:r>
                      <a:endParaRPr lang="en-US" dirty="0"/>
                    </a:p>
                  </a:txBody>
                  <a:tcPr/>
                </a:tc>
              </a:tr>
              <a:tr h="483292">
                <a:tc>
                  <a:txBody>
                    <a:bodyPr/>
                    <a:lstStyle/>
                    <a:p>
                      <a:r>
                        <a:rPr lang="en-US" dirty="0" smtClean="0"/>
                        <a:t>Longest</a:t>
                      </a:r>
                      <a:r>
                        <a:rPr lang="en-US" baseline="0" dirty="0" smtClean="0"/>
                        <a:t> bin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0.01495</a:t>
                      </a:r>
                      <a:endParaRPr lang="en-US" dirty="0"/>
                    </a:p>
                  </a:txBody>
                  <a:tcPr/>
                </a:tc>
              </a:tr>
              <a:tr h="342125">
                <a:tc>
                  <a:txBody>
                    <a:bodyPr/>
                    <a:lstStyle/>
                    <a:p>
                      <a:r>
                        <a:rPr lang="en-US" dirty="0" smtClean="0"/>
                        <a:t>1CO*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</a:rPr>
                        <a:t>0.9188</a:t>
                      </a:r>
                      <a:endParaRPr lang="en-US" dirty="0"/>
                    </a:p>
                  </a:txBody>
                  <a:tcPr/>
                </a:tc>
              </a:tr>
              <a:tr h="342125">
                <a:tc>
                  <a:txBody>
                    <a:bodyPr/>
                    <a:lstStyle/>
                    <a:p>
                      <a:r>
                        <a:rPr lang="en-US" dirty="0" smtClean="0"/>
                        <a:t>2CO*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</a:rPr>
                        <a:t>0.009883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Straight Connector 8"/>
          <p:cNvCxnSpPr/>
          <p:nvPr/>
        </p:nvCxnSpPr>
        <p:spPr>
          <a:xfrm>
            <a:off x="8133348" y="1811632"/>
            <a:ext cx="16041" cy="37796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7567182"/>
              </p:ext>
            </p:extLst>
          </p:nvPr>
        </p:nvGraphicFramePr>
        <p:xfrm>
          <a:off x="722127" y="4714966"/>
          <a:ext cx="3632621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8511"/>
                <a:gridCol w="1134871"/>
                <a:gridCol w="12592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Whole cells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PWD</a:t>
                      </a:r>
                    </a:p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KAZ</a:t>
                      </a:r>
                    </a:p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1CO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88 (48%)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132 (84%)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91 (50%)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 (15%)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3CO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(1%)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119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3523</TotalTime>
  <Words>1422</Words>
  <Application>Microsoft Office PowerPoint</Application>
  <PresentationFormat>Widescreen</PresentationFormat>
  <Paragraphs>396</Paragraphs>
  <Slides>30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Payseur Lab Meeting 7/17/19</vt:lpstr>
      <vt:lpstr>Chapter 3, Evo. and sexual dimorphism of meiotic features </vt:lpstr>
      <vt:lpstr>Sampling of M. m. musculus</vt:lpstr>
      <vt:lpstr>Male-specific Rec Landscape drives evolution</vt:lpstr>
      <vt:lpstr>PowerPoint Presentation</vt:lpstr>
      <vt:lpstr>Curation of Auto Bivalent Data</vt:lpstr>
      <vt:lpstr>results</vt:lpstr>
      <vt:lpstr>PWD have longer SC lengths</vt:lpstr>
      <vt:lpstr>PWD have longer SC and more 2COs</vt:lpstr>
      <vt:lpstr>Interference, Interfocal Distances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Target mice</vt:lpstr>
      <vt:lpstr>PowerPoint Presentation</vt:lpstr>
      <vt:lpstr>Normalized positions</vt:lpstr>
      <vt:lpstr>Background of CO patterning</vt:lpstr>
      <vt:lpstr>PowerPoint Presentation</vt:lpstr>
      <vt:lpstr>PowerPoint Presentation</vt:lpstr>
      <vt:lpstr>Binned, SC lengths (from each cell take the shortest and longest 5)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meeting</dc:title>
  <dc:creator>PETERSON, APRIL L</dc:creator>
  <cp:lastModifiedBy>PETERSON, APRIL L</cp:lastModifiedBy>
  <cp:revision>107</cp:revision>
  <dcterms:created xsi:type="dcterms:W3CDTF">2019-07-05T14:26:43Z</dcterms:created>
  <dcterms:modified xsi:type="dcterms:W3CDTF">2019-07-17T14:46:43Z</dcterms:modified>
</cp:coreProperties>
</file>